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59" r:id="rId4"/>
    <p:sldId id="265" r:id="rId5"/>
    <p:sldId id="260" r:id="rId6"/>
    <p:sldId id="266" r:id="rId7"/>
    <p:sldId id="261" r:id="rId8"/>
    <p:sldId id="267" r:id="rId9"/>
    <p:sldId id="268" r:id="rId10"/>
    <p:sldId id="269" r:id="rId11"/>
    <p:sldId id="270" r:id="rId12"/>
    <p:sldId id="271" r:id="rId13"/>
    <p:sldId id="275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6"/>
    <a:srgbClr val="006CFF"/>
    <a:srgbClr val="97000B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4660"/>
  </p:normalViewPr>
  <p:slideViewPr>
    <p:cSldViewPr snapToGrid="0">
      <p:cViewPr>
        <p:scale>
          <a:sx n="83" d="100"/>
          <a:sy n="83" d="100"/>
        </p:scale>
        <p:origin x="-290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370C0-8F23-4A57-84D0-904B8FB33B14}" type="doc">
      <dgm:prSet loTypeId="urn:microsoft.com/office/officeart/2005/8/layout/gear1" loCatId="process" qsTypeId="urn:microsoft.com/office/officeart/2005/8/quickstyle/3d3" qsCatId="3D" csTypeId="urn:microsoft.com/office/officeart/2005/8/colors/accent5_4" csCatId="accent5" phldr="1"/>
      <dgm:spPr/>
    </dgm:pt>
    <dgm:pt modelId="{9578C87E-1693-4617-A3F0-78CED61CA8F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dirty="0">
            <a:latin typeface="+mn-lt"/>
          </a:endParaRPr>
        </a:p>
      </dgm:t>
    </dgm:pt>
    <dgm:pt modelId="{5653C612-046F-4E65-9680-933F4DD629E8}" type="par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94C2082-64D5-4882-8AE4-CBC06965189B}" type="sib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5B5BBC62-C3B4-41B2-9DBD-F283AAB359C5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dirty="0">
            <a:latin typeface="+mn-lt"/>
          </a:endParaRPr>
        </a:p>
      </dgm:t>
    </dgm:pt>
    <dgm:pt modelId="{F303D9F1-EB63-4078-9C61-1A426377BFD9}" type="par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F553C35-64ED-4ABC-9E9E-DACDF60A3A6D}" type="sib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76CE52A-1E89-42C5-8A26-FB321C889C9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dirty="0">
            <a:latin typeface="+mn-lt"/>
          </a:endParaRPr>
        </a:p>
      </dgm:t>
    </dgm:pt>
    <dgm:pt modelId="{787E6D0F-5934-42F0-B6D2-0260CE0F0126}" type="par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EC66FA76-9377-43DA-A15A-88E8E9489D9A}" type="sib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CAD6176F-E1B4-40EE-9A50-9B9B9754C590}" type="pres">
      <dgm:prSet presAssocID="{E3A370C0-8F23-4A57-84D0-904B8FB33B1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2F48B9-45CB-4146-9E0D-1934C846FBEA}" type="pres">
      <dgm:prSet presAssocID="{9578C87E-1693-4617-A3F0-78CED61CA8F4}" presName="gear1" presStyleLbl="node1" presStyleIdx="0" presStyleCnt="3" custLinFactNeighborX="64" custLinFactNeighborY="10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31355-EDA5-4637-945F-78790D58800E}" type="pres">
      <dgm:prSet presAssocID="{9578C87E-1693-4617-A3F0-78CED61CA8F4}" presName="gear1srcNode" presStyleLbl="node1" presStyleIdx="0" presStyleCnt="3"/>
      <dgm:spPr/>
      <dgm:t>
        <a:bodyPr/>
        <a:lstStyle/>
        <a:p>
          <a:endParaRPr lang="ru-RU"/>
        </a:p>
      </dgm:t>
    </dgm:pt>
    <dgm:pt modelId="{7B3CE53D-9ABB-46F0-B1E0-FA8D29B08E82}" type="pres">
      <dgm:prSet presAssocID="{9578C87E-1693-4617-A3F0-78CED61CA8F4}" presName="gear1dstNode" presStyleLbl="node1" presStyleIdx="0" presStyleCnt="3"/>
      <dgm:spPr/>
      <dgm:t>
        <a:bodyPr/>
        <a:lstStyle/>
        <a:p>
          <a:endParaRPr lang="ru-RU"/>
        </a:p>
      </dgm:t>
    </dgm:pt>
    <dgm:pt modelId="{52EA010F-4566-4260-803B-A52B23AB7991}" type="pres">
      <dgm:prSet presAssocID="{5B5BBC62-C3B4-41B2-9DBD-F283AAB359C5}" presName="gear2" presStyleLbl="node1" presStyleIdx="1" presStyleCnt="3" custScaleX="135895" custScaleY="1187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F235A-6AA0-4F08-BD51-D98E066B7386}" type="pres">
      <dgm:prSet presAssocID="{5B5BBC62-C3B4-41B2-9DBD-F283AAB359C5}" presName="gear2srcNode" presStyleLbl="node1" presStyleIdx="1" presStyleCnt="3"/>
      <dgm:spPr/>
      <dgm:t>
        <a:bodyPr/>
        <a:lstStyle/>
        <a:p>
          <a:endParaRPr lang="ru-RU"/>
        </a:p>
      </dgm:t>
    </dgm:pt>
    <dgm:pt modelId="{C3639DA5-DC28-4BD9-B2CC-F335E96912BC}" type="pres">
      <dgm:prSet presAssocID="{5B5BBC62-C3B4-41B2-9DBD-F283AAB359C5}" presName="gear2dstNode" presStyleLbl="node1" presStyleIdx="1" presStyleCnt="3"/>
      <dgm:spPr/>
      <dgm:t>
        <a:bodyPr/>
        <a:lstStyle/>
        <a:p>
          <a:endParaRPr lang="ru-RU"/>
        </a:p>
      </dgm:t>
    </dgm:pt>
    <dgm:pt modelId="{A6541F4F-29E5-450B-A1BE-08AF34EBBF51}" type="pres">
      <dgm:prSet presAssocID="{776CE52A-1E89-42C5-8A26-FB321C889C94}" presName="gear3" presStyleLbl="node1" presStyleIdx="2" presStyleCnt="3"/>
      <dgm:spPr/>
      <dgm:t>
        <a:bodyPr/>
        <a:lstStyle/>
        <a:p>
          <a:endParaRPr lang="ru-RU"/>
        </a:p>
      </dgm:t>
    </dgm:pt>
    <dgm:pt modelId="{CA6B7097-AE94-41DA-90E8-852D27E42A2B}" type="pres">
      <dgm:prSet presAssocID="{776CE52A-1E89-42C5-8A26-FB321C889C9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27AE6-95B1-469B-808A-997B9E9DFDD5}" type="pres">
      <dgm:prSet presAssocID="{776CE52A-1E89-42C5-8A26-FB321C889C94}" presName="gear3srcNode" presStyleLbl="node1" presStyleIdx="2" presStyleCnt="3"/>
      <dgm:spPr/>
      <dgm:t>
        <a:bodyPr/>
        <a:lstStyle/>
        <a:p>
          <a:endParaRPr lang="ru-RU"/>
        </a:p>
      </dgm:t>
    </dgm:pt>
    <dgm:pt modelId="{28097E9F-A515-4D98-A03B-494B94D6321E}" type="pres">
      <dgm:prSet presAssocID="{776CE52A-1E89-42C5-8A26-FB321C889C94}" presName="gear3dstNode" presStyleLbl="node1" presStyleIdx="2" presStyleCnt="3"/>
      <dgm:spPr/>
      <dgm:t>
        <a:bodyPr/>
        <a:lstStyle/>
        <a:p>
          <a:endParaRPr lang="ru-RU"/>
        </a:p>
      </dgm:t>
    </dgm:pt>
    <dgm:pt modelId="{F751330A-65EE-4F18-99FA-B396294D17CD}" type="pres">
      <dgm:prSet presAssocID="{794C2082-64D5-4882-8AE4-CBC06965189B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C6D14047-C886-47BD-A69D-F7C3FFB2C7BD}" type="pres">
      <dgm:prSet presAssocID="{7F553C35-64ED-4ABC-9E9E-DACDF60A3A6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EE99C4B-4985-4587-9747-835E2F5585AF}" type="pres">
      <dgm:prSet presAssocID="{EC66FA76-9377-43DA-A15A-88E8E9489D9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4A3258E-246D-41EB-82DE-741207FB9E93}" type="presOf" srcId="{776CE52A-1E89-42C5-8A26-FB321C889C94}" destId="{CA6B7097-AE94-41DA-90E8-852D27E42A2B}" srcOrd="1" destOrd="0" presId="urn:microsoft.com/office/officeart/2005/8/layout/gear1"/>
    <dgm:cxn modelId="{C7179B34-6E8D-4CE8-91F4-58A020F120ED}" type="presOf" srcId="{E3A370C0-8F23-4A57-84D0-904B8FB33B14}" destId="{CAD6176F-E1B4-40EE-9A50-9B9B9754C590}" srcOrd="0" destOrd="0" presId="urn:microsoft.com/office/officeart/2005/8/layout/gear1"/>
    <dgm:cxn modelId="{DB234754-FF13-48E5-AFB1-9BE3F4D76B85}" srcId="{E3A370C0-8F23-4A57-84D0-904B8FB33B14}" destId="{5B5BBC62-C3B4-41B2-9DBD-F283AAB359C5}" srcOrd="1" destOrd="0" parTransId="{F303D9F1-EB63-4078-9C61-1A426377BFD9}" sibTransId="{7F553C35-64ED-4ABC-9E9E-DACDF60A3A6D}"/>
    <dgm:cxn modelId="{2C3158D6-5307-40AF-8EC4-C950058BFFAD}" type="presOf" srcId="{776CE52A-1E89-42C5-8A26-FB321C889C94}" destId="{C8427AE6-95B1-469B-808A-997B9E9DFDD5}" srcOrd="2" destOrd="0" presId="urn:microsoft.com/office/officeart/2005/8/layout/gear1"/>
    <dgm:cxn modelId="{7422B80C-5C5C-4FB6-B95F-B0110B1AE28E}" type="presOf" srcId="{5B5BBC62-C3B4-41B2-9DBD-F283AAB359C5}" destId="{52EA010F-4566-4260-803B-A52B23AB7991}" srcOrd="0" destOrd="0" presId="urn:microsoft.com/office/officeart/2005/8/layout/gear1"/>
    <dgm:cxn modelId="{93AF0140-8AC7-4918-B9D8-7ADBE2749578}" type="presOf" srcId="{5B5BBC62-C3B4-41B2-9DBD-F283AAB359C5}" destId="{BA6F235A-6AA0-4F08-BD51-D98E066B7386}" srcOrd="1" destOrd="0" presId="urn:microsoft.com/office/officeart/2005/8/layout/gear1"/>
    <dgm:cxn modelId="{721B7369-CD06-4451-8949-40E7074E1D2E}" type="presOf" srcId="{776CE52A-1E89-42C5-8A26-FB321C889C94}" destId="{28097E9F-A515-4D98-A03B-494B94D6321E}" srcOrd="3" destOrd="0" presId="urn:microsoft.com/office/officeart/2005/8/layout/gear1"/>
    <dgm:cxn modelId="{D3C325B8-9058-46A9-96F9-E6720855288D}" type="presOf" srcId="{7F553C35-64ED-4ABC-9E9E-DACDF60A3A6D}" destId="{C6D14047-C886-47BD-A69D-F7C3FFB2C7BD}" srcOrd="0" destOrd="0" presId="urn:microsoft.com/office/officeart/2005/8/layout/gear1"/>
    <dgm:cxn modelId="{15124C61-CEA8-4310-B6D1-AC5EE8778DAE}" srcId="{E3A370C0-8F23-4A57-84D0-904B8FB33B14}" destId="{9578C87E-1693-4617-A3F0-78CED61CA8F4}" srcOrd="0" destOrd="0" parTransId="{5653C612-046F-4E65-9680-933F4DD629E8}" sibTransId="{794C2082-64D5-4882-8AE4-CBC06965189B}"/>
    <dgm:cxn modelId="{B4E3D2F4-BFEF-46FC-A6F1-F4F456AF2AA6}" type="presOf" srcId="{776CE52A-1E89-42C5-8A26-FB321C889C94}" destId="{A6541F4F-29E5-450B-A1BE-08AF34EBBF51}" srcOrd="0" destOrd="0" presId="urn:microsoft.com/office/officeart/2005/8/layout/gear1"/>
    <dgm:cxn modelId="{455CC17A-97C7-433A-B2DB-14D012D50484}" type="presOf" srcId="{EC66FA76-9377-43DA-A15A-88E8E9489D9A}" destId="{CEE99C4B-4985-4587-9747-835E2F5585AF}" srcOrd="0" destOrd="0" presId="urn:microsoft.com/office/officeart/2005/8/layout/gear1"/>
    <dgm:cxn modelId="{30578BA8-8AE7-4ABE-AD20-1FBFDA97FD56}" srcId="{E3A370C0-8F23-4A57-84D0-904B8FB33B14}" destId="{776CE52A-1E89-42C5-8A26-FB321C889C94}" srcOrd="2" destOrd="0" parTransId="{787E6D0F-5934-42F0-B6D2-0260CE0F0126}" sibTransId="{EC66FA76-9377-43DA-A15A-88E8E9489D9A}"/>
    <dgm:cxn modelId="{F3230D8A-ECC9-4D42-9957-8AE3A0940687}" type="presOf" srcId="{794C2082-64D5-4882-8AE4-CBC06965189B}" destId="{F751330A-65EE-4F18-99FA-B396294D17CD}" srcOrd="0" destOrd="0" presId="urn:microsoft.com/office/officeart/2005/8/layout/gear1"/>
    <dgm:cxn modelId="{A5B1FA70-538A-4B6F-A672-8C0C629B7BD0}" type="presOf" srcId="{5B5BBC62-C3B4-41B2-9DBD-F283AAB359C5}" destId="{C3639DA5-DC28-4BD9-B2CC-F335E96912BC}" srcOrd="2" destOrd="0" presId="urn:microsoft.com/office/officeart/2005/8/layout/gear1"/>
    <dgm:cxn modelId="{0140D502-4CA8-4B9B-B2F4-0217F5081B7F}" type="presOf" srcId="{9578C87E-1693-4617-A3F0-78CED61CA8F4}" destId="{212F48B9-45CB-4146-9E0D-1934C846FBEA}" srcOrd="0" destOrd="0" presId="urn:microsoft.com/office/officeart/2005/8/layout/gear1"/>
    <dgm:cxn modelId="{209AD53E-1CF9-4A95-B98E-BFACF6DDF653}" type="presOf" srcId="{9578C87E-1693-4617-A3F0-78CED61CA8F4}" destId="{C3631355-EDA5-4637-945F-78790D58800E}" srcOrd="1" destOrd="0" presId="urn:microsoft.com/office/officeart/2005/8/layout/gear1"/>
    <dgm:cxn modelId="{73E4C0DA-BDEC-48AC-B818-567A07FCDB0A}" type="presOf" srcId="{9578C87E-1693-4617-A3F0-78CED61CA8F4}" destId="{7B3CE53D-9ABB-46F0-B1E0-FA8D29B08E82}" srcOrd="2" destOrd="0" presId="urn:microsoft.com/office/officeart/2005/8/layout/gear1"/>
    <dgm:cxn modelId="{D2D198F4-AAAE-46DA-89CF-8B03DDE82329}" type="presParOf" srcId="{CAD6176F-E1B4-40EE-9A50-9B9B9754C590}" destId="{212F48B9-45CB-4146-9E0D-1934C846FBEA}" srcOrd="0" destOrd="0" presId="urn:microsoft.com/office/officeart/2005/8/layout/gear1"/>
    <dgm:cxn modelId="{956E2D0E-8491-4125-A0DE-C84E664D4BAF}" type="presParOf" srcId="{CAD6176F-E1B4-40EE-9A50-9B9B9754C590}" destId="{C3631355-EDA5-4637-945F-78790D58800E}" srcOrd="1" destOrd="0" presId="urn:microsoft.com/office/officeart/2005/8/layout/gear1"/>
    <dgm:cxn modelId="{3BDEA2B7-4472-4AFC-B943-D7916CC5B0AD}" type="presParOf" srcId="{CAD6176F-E1B4-40EE-9A50-9B9B9754C590}" destId="{7B3CE53D-9ABB-46F0-B1E0-FA8D29B08E82}" srcOrd="2" destOrd="0" presId="urn:microsoft.com/office/officeart/2005/8/layout/gear1"/>
    <dgm:cxn modelId="{7F331F15-39A9-42DC-900C-5C3EC5DFEED8}" type="presParOf" srcId="{CAD6176F-E1B4-40EE-9A50-9B9B9754C590}" destId="{52EA010F-4566-4260-803B-A52B23AB7991}" srcOrd="3" destOrd="0" presId="urn:microsoft.com/office/officeart/2005/8/layout/gear1"/>
    <dgm:cxn modelId="{39C0DD45-1825-4D3C-BC6C-E80EE3EE3513}" type="presParOf" srcId="{CAD6176F-E1B4-40EE-9A50-9B9B9754C590}" destId="{BA6F235A-6AA0-4F08-BD51-D98E066B7386}" srcOrd="4" destOrd="0" presId="urn:microsoft.com/office/officeart/2005/8/layout/gear1"/>
    <dgm:cxn modelId="{F5FD0CE6-8894-442A-8933-3C2BE3A52AB3}" type="presParOf" srcId="{CAD6176F-E1B4-40EE-9A50-9B9B9754C590}" destId="{C3639DA5-DC28-4BD9-B2CC-F335E96912BC}" srcOrd="5" destOrd="0" presId="urn:microsoft.com/office/officeart/2005/8/layout/gear1"/>
    <dgm:cxn modelId="{ED93E59B-F309-4735-9AB4-A52F32262573}" type="presParOf" srcId="{CAD6176F-E1B4-40EE-9A50-9B9B9754C590}" destId="{A6541F4F-29E5-450B-A1BE-08AF34EBBF51}" srcOrd="6" destOrd="0" presId="urn:microsoft.com/office/officeart/2005/8/layout/gear1"/>
    <dgm:cxn modelId="{96E214A7-2C15-4341-B1AB-63F60047262C}" type="presParOf" srcId="{CAD6176F-E1B4-40EE-9A50-9B9B9754C590}" destId="{CA6B7097-AE94-41DA-90E8-852D27E42A2B}" srcOrd="7" destOrd="0" presId="urn:microsoft.com/office/officeart/2005/8/layout/gear1"/>
    <dgm:cxn modelId="{7A56388D-A458-4960-8119-767D6423B8B7}" type="presParOf" srcId="{CAD6176F-E1B4-40EE-9A50-9B9B9754C590}" destId="{C8427AE6-95B1-469B-808A-997B9E9DFDD5}" srcOrd="8" destOrd="0" presId="urn:microsoft.com/office/officeart/2005/8/layout/gear1"/>
    <dgm:cxn modelId="{B5B748E1-AD91-4E45-AB47-10C95BBAEC90}" type="presParOf" srcId="{CAD6176F-E1B4-40EE-9A50-9B9B9754C590}" destId="{28097E9F-A515-4D98-A03B-494B94D6321E}" srcOrd="9" destOrd="0" presId="urn:microsoft.com/office/officeart/2005/8/layout/gear1"/>
    <dgm:cxn modelId="{3BAE02F9-EC29-4AF1-9647-BCF78DB73C97}" type="presParOf" srcId="{CAD6176F-E1B4-40EE-9A50-9B9B9754C590}" destId="{F751330A-65EE-4F18-99FA-B396294D17CD}" srcOrd="10" destOrd="0" presId="urn:microsoft.com/office/officeart/2005/8/layout/gear1"/>
    <dgm:cxn modelId="{42D222BF-A036-4819-8898-5222BF08C8FE}" type="presParOf" srcId="{CAD6176F-E1B4-40EE-9A50-9B9B9754C590}" destId="{C6D14047-C886-47BD-A69D-F7C3FFB2C7BD}" srcOrd="11" destOrd="0" presId="urn:microsoft.com/office/officeart/2005/8/layout/gear1"/>
    <dgm:cxn modelId="{42B831CC-4C4E-4CF8-B005-D11EBEA2227D}" type="presParOf" srcId="{CAD6176F-E1B4-40EE-9A50-9B9B9754C590}" destId="{CEE99C4B-4985-4587-9747-835E2F5585A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F48B9-45CB-4146-9E0D-1934C846FBEA}">
      <dsp:nvSpPr>
        <dsp:cNvPr id="0" name=""/>
        <dsp:cNvSpPr/>
      </dsp:nvSpPr>
      <dsp:spPr>
        <a:xfrm>
          <a:off x="3193347" y="1379532"/>
          <a:ext cx="1686095" cy="1686095"/>
        </a:xfrm>
        <a:prstGeom prst="gear9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kern="1200" dirty="0">
            <a:latin typeface="+mn-lt"/>
          </a:endParaRPr>
        </a:p>
      </dsp:txBody>
      <dsp:txXfrm>
        <a:off x="3532327" y="1774492"/>
        <a:ext cx="1008135" cy="866687"/>
      </dsp:txXfrm>
    </dsp:sp>
    <dsp:sp modelId="{52EA010F-4566-4260-803B-A52B23AB7991}">
      <dsp:nvSpPr>
        <dsp:cNvPr id="0" name=""/>
        <dsp:cNvSpPr/>
      </dsp:nvSpPr>
      <dsp:spPr>
        <a:xfrm>
          <a:off x="1991185" y="866131"/>
          <a:ext cx="1666414" cy="1455989"/>
        </a:xfrm>
        <a:prstGeom prst="gear6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kern="1200" dirty="0">
            <a:latin typeface="+mn-lt"/>
          </a:endParaRPr>
        </a:p>
      </dsp:txBody>
      <dsp:txXfrm>
        <a:off x="2388322" y="1234896"/>
        <a:ext cx="872140" cy="718459"/>
      </dsp:txXfrm>
    </dsp:sp>
    <dsp:sp modelId="{A6541F4F-29E5-450B-A1BE-08AF34EBBF51}">
      <dsp:nvSpPr>
        <dsp:cNvPr id="0" name=""/>
        <dsp:cNvSpPr/>
      </dsp:nvSpPr>
      <dsp:spPr>
        <a:xfrm rot="20700000">
          <a:off x="2898092" y="135012"/>
          <a:ext cx="1201475" cy="1201475"/>
        </a:xfrm>
        <a:prstGeom prst="gear6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kern="1200" dirty="0">
            <a:latin typeface="+mn-lt"/>
          </a:endParaRPr>
        </a:p>
      </dsp:txBody>
      <dsp:txXfrm rot="-20700000">
        <a:off x="3161611" y="398531"/>
        <a:ext cx="674438" cy="674438"/>
      </dsp:txXfrm>
    </dsp:sp>
    <dsp:sp modelId="{F751330A-65EE-4F18-99FA-B396294D17CD}">
      <dsp:nvSpPr>
        <dsp:cNvPr id="0" name=""/>
        <dsp:cNvSpPr/>
      </dsp:nvSpPr>
      <dsp:spPr>
        <a:xfrm>
          <a:off x="3050638" y="1131845"/>
          <a:ext cx="2158202" cy="2158202"/>
        </a:xfrm>
        <a:prstGeom prst="circularArrow">
          <a:avLst>
            <a:gd name="adj1" fmla="val 4688"/>
            <a:gd name="adj2" fmla="val 299029"/>
            <a:gd name="adj3" fmla="val 2481434"/>
            <a:gd name="adj4" fmla="val 15938232"/>
            <a:gd name="adj5" fmla="val 546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14047-C886-47BD-A69D-F7C3FFB2C7BD}">
      <dsp:nvSpPr>
        <dsp:cNvPr id="0" name=""/>
        <dsp:cNvSpPr/>
      </dsp:nvSpPr>
      <dsp:spPr>
        <a:xfrm>
          <a:off x="1994100" y="714521"/>
          <a:ext cx="1568068" cy="15680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99C4B-4985-4587-9747-835E2F5585AF}">
      <dsp:nvSpPr>
        <dsp:cNvPr id="0" name=""/>
        <dsp:cNvSpPr/>
      </dsp:nvSpPr>
      <dsp:spPr>
        <a:xfrm>
          <a:off x="2620179" y="-123311"/>
          <a:ext cx="1690693" cy="16906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3B0B-262F-4F02-9EC6-E049BF720130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E01B-7D40-4365-9586-86099155D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6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hyperlink" Target="https://cprvmr.edu.vn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ua/npa/pro-vnesennya-zmin-do-tipovoyi-osvitnoyi-programi-zakladiv-zagalnoyi-serednoyi-osviti-iii-stupenya" TargetMode="External"/><Relationship Id="rId3" Type="http://schemas.openxmlformats.org/officeDocument/2006/relationships/hyperlink" Target="https://zakon.rada.gov.ua/laws/show/463-20#Text" TargetMode="External"/><Relationship Id="rId7" Type="http://schemas.openxmlformats.org/officeDocument/2006/relationships/hyperlink" Target="https://mon.gov.ua/ua/npa/pro-zatverdzhennya-tipovoyi-osvitnoyi-programi-zakladiv-zagalnoyi-serednoyi-osviti-ii-stupenya" TargetMode="External"/><Relationship Id="rId2" Type="http://schemas.openxmlformats.org/officeDocument/2006/relationships/hyperlink" Target="https://zakon.rada.gov.ua/laws/show/2145-19#Te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npa/pro-vnesennia-zmin-do-typovoi-osvitnoi-prohramy-dlia-5-9-klasiv-zakladiv-zahalnoi-serednoi-osvity" TargetMode="External"/><Relationship Id="rId5" Type="http://schemas.openxmlformats.org/officeDocument/2006/relationships/hyperlink" Target="https://zakon.rada.gov.ua/laws/show/1392-2011-%D0%BF#Text" TargetMode="External"/><Relationship Id="rId4" Type="http://schemas.openxmlformats.org/officeDocument/2006/relationships/hyperlink" Target="https://zakon.rada.gov.ua/laws/show/898-2020-%D0%BF#n1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BeZCfJitFQPbatAyIjtHnTrnF05HfNL7/view?usp=sharing" TargetMode="External"/><Relationship Id="rId3" Type="http://schemas.openxmlformats.org/officeDocument/2006/relationships/hyperlink" Target="https://www.schoollife.org.ua/pro-zatverdzhennya-poryadku-ta-umov-zdobuttya-zagalnoyi-serednoyi-osvity-v-komunalnyh-zakladah-zagalnoyi-serednoyi-osvity-v-umovah-voyennogo-stanuv-ukrayini/" TargetMode="External"/><Relationship Id="rId7" Type="http://schemas.openxmlformats.org/officeDocument/2006/relationships/hyperlink" Target="https://drive.google.com/file/d/1Qo19Dm87UEOUlKddOTOsKTTRtwAStac8/view?usp=sharing" TargetMode="External"/><Relationship Id="rId2" Type="http://schemas.openxmlformats.org/officeDocument/2006/relationships/hyperlink" Target="https://www.schoollife.org.ua/mon-zatverdylo-onovlennya-do-typovoyi-osvitnoyi-programy-dlya-5-9-klasi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ollife.org.ua/pro-zatverdzhennya-instruktsiyi-z-vedennya-dilovoyi-dokumentatsiyi-u-zakladah-zagalnoyi-serednoyi-osvity-v-elektronnij-formi/" TargetMode="External"/><Relationship Id="rId5" Type="http://schemas.openxmlformats.org/officeDocument/2006/relationships/hyperlink" Target="https://www.schoollife.org.ua/pro-provedennya-vseukrayinskogo-konkursu-uchytel-roku-2025/" TargetMode="External"/><Relationship Id="rId4" Type="http://schemas.openxmlformats.org/officeDocument/2006/relationships/hyperlink" Target="https://www.schoollife.org.ua/pro-zatverdzhennya-rekomendatsij-shhodo-otsinyuvannya-rezultativ-navchannya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ua/npa/pro-zatverdzhennya-tipovoyi-osvitnoyi-programi-dlya-navchannya-ditej-yaki-viyihali-z-ukrayini-vnaslidok-povnomasshtabnogo-vtorgnennya-rosijskoyi-federaciyi-i-zdobuvayut-osvitu-odnochasno-v-zakladah-osviti-krayini-perebuvannya-ta-ukrayini" TargetMode="External"/><Relationship Id="rId3" Type="http://schemas.openxmlformats.org/officeDocument/2006/relationships/hyperlink" Target="https://drive.google.com/file/d/1zKRA-YbFj8HMMo8lQTpqN3OoDWYEZPuH/view?usp=sharing" TargetMode="External"/><Relationship Id="rId7" Type="http://schemas.openxmlformats.org/officeDocument/2006/relationships/hyperlink" Target="https://www.schoollife.org.ua/normatyvno-pravova-baza-shhodo-organizatsiyi-ta-provedennya-atestatsiyi-pedagogichnyh-pratsivnykiv/" TargetMode="External"/><Relationship Id="rId2" Type="http://schemas.openxmlformats.org/officeDocument/2006/relationships/hyperlink" Target="https://www.schoollife.org.ua/pro-zatverdzhennya-zmin-do-deyakyh-nakaziv-ministerstva-ohorony-zdorov-ya-ukrayin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ollife.org.ua/atestatsiya-pedagogichnyh-pratsivnykiv-zapytannya-vidpovidi/" TargetMode="External"/><Relationship Id="rId11" Type="http://schemas.openxmlformats.org/officeDocument/2006/relationships/hyperlink" Target="https://www.schoollife.org.ua/pro-zatverdzhennya-sanitarnogo-reglamentu-dlya-zakladiv-zagalnoyi-serednoyi-osvity/" TargetMode="External"/><Relationship Id="rId5" Type="http://schemas.openxmlformats.org/officeDocument/2006/relationships/hyperlink" Target="https://mon.gov.ua/ua/npa/pro-zatverdzhennya-polozhennya-pro-atestaciyu-pedagogichnih-pracivnikiv" TargetMode="External"/><Relationship Id="rId10" Type="http://schemas.openxmlformats.org/officeDocument/2006/relationships/hyperlink" Target="https://www.schoollife.org.ua/pro-organizatsiyu-ukryttya-pratsivnykiv-ta-ditej-u-zakladah-osvity/" TargetMode="External"/><Relationship Id="rId4" Type="http://schemas.openxmlformats.org/officeDocument/2006/relationships/hyperlink" Target="https://drive.google.com/file/d/1IB8IjMOfpRCq0bvAJ-QikAq90jDQ2RXh/view?usp=sharing" TargetMode="External"/><Relationship Id="rId9" Type="http://schemas.openxmlformats.org/officeDocument/2006/relationships/hyperlink" Target="https://www.schoollife.org.ua/metodychni-rekomendatsiyi-shhodo-rozvytku-stem-osvity-v-zakladah-zagalnoyi-serednoyi-ta-pozashkilnoyi-osvity-u-2024-2025-navchalnomu-rotsi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z0184-16#Text" TargetMode="External"/><Relationship Id="rId3" Type="http://schemas.openxmlformats.org/officeDocument/2006/relationships/hyperlink" Target="https://zakon.rada.gov.ua/laws/show/z1029-22#Text" TargetMode="External"/><Relationship Id="rId7" Type="http://schemas.openxmlformats.org/officeDocument/2006/relationships/hyperlink" Target="https://zakon.rada.gov.ua/laws/show/z0529-21#Text" TargetMode="External"/><Relationship Id="rId2" Type="http://schemas.openxmlformats.org/officeDocument/2006/relationships/hyperlink" Target="https://www.schoollife.org.ua/pro-zatverdzhennya-zmin-do-deyakyh-nakaziv-ministerstva-ohorony-zdorov-ya-ukrayin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ollife.org.ua/polozhennya-pro-sertyfikatsiyu-pedagogichnyh-pratsivnykiv-iz-zminamy-vid-24-12-2019-r/" TargetMode="External"/><Relationship Id="rId5" Type="http://schemas.openxmlformats.org/officeDocument/2006/relationships/hyperlink" Target="https://zakon.rada.gov.ua/laws/show/z0941-20#Text" TargetMode="External"/><Relationship Id="rId4" Type="http://schemas.openxmlformats.org/officeDocument/2006/relationships/hyperlink" Target="https://mon.gov.ua/ua/npa/pro-deyaki-pitannya-zarahuvannya-do-zakladiv-zagalnoyi-serednoyi-osviti-v-umovah-voyennogo-stanu-v-ukrayini" TargetMode="External"/><Relationship Id="rId9" Type="http://schemas.openxmlformats.org/officeDocument/2006/relationships/hyperlink" Target="https://zakon.rada.gov.ua/laws/show/z0564-18#Tex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9" y="-2286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54480" y="1747170"/>
            <a:ext cx="6172200" cy="175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dirty="0" err="1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VinBOOTEduCAMP</a:t>
            </a:r>
            <a:r>
              <a:rPr lang="ru-RU" sz="42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 - </a:t>
            </a:r>
            <a:r>
              <a:rPr lang="ru-RU" sz="4200" b="1" dirty="0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2024! </a:t>
            </a:r>
            <a:r>
              <a:rPr lang="ru-RU" sz="4200" b="1" dirty="0" err="1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Фаховий</a:t>
            </a:r>
            <a:r>
              <a:rPr lang="ru-RU" sz="4200" b="1" dirty="0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 </a:t>
            </a:r>
            <a:r>
              <a:rPr lang="ru-RU" sz="42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модуль </a:t>
            </a:r>
            <a:endParaRPr lang="ru-RU" sz="4200" b="1" dirty="0" smtClean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  <a:p>
            <a:r>
              <a:rPr lang="ru-RU" sz="4200" b="1" dirty="0" err="1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вчителів</a:t>
            </a:r>
            <a:r>
              <a:rPr lang="ru-RU" sz="4200" b="1" dirty="0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 </a:t>
            </a:r>
            <a:r>
              <a:rPr lang="ru-RU" sz="4200" b="1" dirty="0" err="1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хімії</a:t>
            </a:r>
            <a:endParaRPr lang="en-US" sz="42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C9C269F-7FA1-4A50-8FF7-A18FD616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22" y="0"/>
            <a:ext cx="1845578" cy="1799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305E8D-DED8-4B93-A034-54F60A11DBE8}"/>
              </a:ext>
            </a:extLst>
          </p:cNvPr>
          <p:cNvSpPr txBox="1"/>
          <p:nvPr/>
        </p:nvSpPr>
        <p:spPr>
          <a:xfrm>
            <a:off x="2517242" y="114298"/>
            <a:ext cx="4246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21 серпня 2024 </a:t>
            </a: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</a:rPr>
              <a:t>року</a:t>
            </a:r>
          </a:p>
          <a:p>
            <a:pPr algn="ctr"/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09.00 </a:t>
            </a: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</a:rPr>
              <a:t>год.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4F9012-3768-450D-8409-2E1D2110E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148" y="2188079"/>
            <a:ext cx="2340000" cy="2756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6DE9754-A02E-45A2-921D-300118D34E96}"/>
              </a:ext>
            </a:extLst>
          </p:cNvPr>
          <p:cNvSpPr txBox="1"/>
          <p:nvPr/>
        </p:nvSpPr>
        <p:spPr>
          <a:xfrm>
            <a:off x="51494" y="4885988"/>
            <a:ext cx="2287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Олександр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</a:rPr>
              <a:t>Янкавець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вчитель хімії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КЗ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ВФМЛ №17 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7E2C7A-4299-4ADC-82AF-99AE1BE64263}"/>
              </a:ext>
            </a:extLst>
          </p:cNvPr>
          <p:cNvSpPr txBox="1"/>
          <p:nvPr/>
        </p:nvSpPr>
        <p:spPr>
          <a:xfrm>
            <a:off x="4672209" y="5002967"/>
            <a:ext cx="2968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Альона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</a:rPr>
              <a:t>Дідик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директор КУ «ЦПРПП ВМР»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(067) 8586159     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didyk@galaxy.vn.ua</a:t>
            </a:r>
          </a:p>
        </p:txBody>
      </p:sp>
      <p:pic>
        <p:nvPicPr>
          <p:cNvPr id="1026" name="Picture 2" descr="C:\Users\ДИРЕКТОР\Desktop\Янкавець фото_c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13793" b="21573"/>
          <a:stretch/>
        </p:blipFill>
        <p:spPr bwMode="auto">
          <a:xfrm>
            <a:off x="25461" y="2184632"/>
            <a:ext cx="2340000" cy="27013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ИРЕКТОР\Downloads\VinBoot 2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" y="-22860"/>
            <a:ext cx="1972348" cy="16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61" y="128329"/>
            <a:ext cx="8842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Забезпечення безперервності здобуття освіти дітей</a:t>
            </a:r>
          </a:p>
          <a:p>
            <a:pPr algn="just"/>
            <a:r>
              <a:rPr lang="uk-UA" sz="2000" dirty="0"/>
              <a:t>Через бойові дії на території нашої країни </a:t>
            </a:r>
            <a:r>
              <a:rPr lang="uk-UA" sz="2000" dirty="0" smtClean="0"/>
              <a:t>кількість </a:t>
            </a:r>
            <a:r>
              <a:rPr lang="uk-UA" sz="2000" dirty="0"/>
              <a:t>учнів, які позбавлені можливості навчатись у звичному форматі, значно збільшилась. Тож здобуття освіти школярів за індивідуальною формою набуло надзвичайної актуальності.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1274" y="1451768"/>
            <a:ext cx="7548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Інклюзивне навчання</a:t>
            </a:r>
          </a:p>
          <a:p>
            <a:pPr algn="just"/>
            <a:r>
              <a:rPr lang="uk-UA" sz="2000" dirty="0"/>
              <a:t>Інклюзивне навчання є особливою системою надання освітніх послуг, яка потребує від освітян створення належних умов, що сприяють розвитку особистості та інтеграції учнів із ООП у соціумі.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8698" y="5042761"/>
            <a:ext cx="7672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Формування академічної доброчесності учнів</a:t>
            </a:r>
          </a:p>
          <a:p>
            <a:pPr algn="just"/>
            <a:r>
              <a:rPr lang="uk-UA" sz="2000" dirty="0"/>
              <a:t>Забезпечення академічної доброчесності у сфері загальної середньої освіти регламентується ст.42 Закону України «Про освіту», </a:t>
            </a:r>
            <a:r>
              <a:rPr lang="uk-UA" sz="2000" dirty="0" err="1"/>
              <a:t>ст</a:t>
            </a:r>
            <a:r>
              <a:rPr lang="uk-UA" sz="2000" dirty="0"/>
              <a:t> 43. Закону України «Про повну загальну середню освіту»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30A9A88D-B1A3-42A8-8831-8BBBDE4DF01E}"/>
              </a:ext>
            </a:extLst>
          </p:cNvPr>
          <p:cNvSpPr/>
          <p:nvPr/>
        </p:nvSpPr>
        <p:spPr>
          <a:xfrm>
            <a:off x="314878" y="2795992"/>
            <a:ext cx="8604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Оцінювання навчальних досягнень учнів</a:t>
            </a:r>
          </a:p>
          <a:p>
            <a:pPr algn="just"/>
            <a:r>
              <a:rPr lang="uk-UA" sz="2000" dirty="0"/>
              <a:t>Оцінювання результатів навчання учнів </a:t>
            </a:r>
            <a:r>
              <a:rPr lang="uk-UA" sz="2000" dirty="0" smtClean="0"/>
              <a:t>5-х – 7-х </a:t>
            </a:r>
            <a:r>
              <a:rPr lang="uk-UA" sz="2000" dirty="0"/>
              <a:t>класів </a:t>
            </a:r>
            <a:r>
              <a:rPr lang="uk-UA" sz="2000" dirty="0" smtClean="0"/>
              <a:t>за новими </a:t>
            </a:r>
            <a:r>
              <a:rPr lang="uk-UA" sz="2000" dirty="0" err="1" smtClean="0"/>
              <a:t>критеріяти</a:t>
            </a:r>
            <a:r>
              <a:rPr lang="uk-UA" sz="2000" dirty="0" smtClean="0"/>
              <a:t> має </a:t>
            </a:r>
            <a:r>
              <a:rPr lang="uk-UA" sz="2000" dirty="0"/>
              <a:t>бути зорієнтованим на очікувані групи результатів навчання учнів відповідної освітньої галузі Держстандарту, а критерії – відповідати навчальній програмі, бути конкретизовані в освітній програмі закладу освіти. А ще оцінювання має не лише перевірити знання школярів, а й стимулювати їх до  подальших досягнень. </a:t>
            </a:r>
          </a:p>
        </p:txBody>
      </p:sp>
    </p:spTree>
    <p:extLst>
      <p:ext uri="{BB962C8B-B14F-4D97-AF65-F5344CB8AC3E}">
        <p14:creationId xmlns:p14="http://schemas.microsoft.com/office/powerpoint/2010/main" val="165333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1" y="137160"/>
            <a:ext cx="87697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Підвищення якості уроку</a:t>
            </a:r>
          </a:p>
          <a:p>
            <a:pPr algn="just"/>
            <a:r>
              <a:rPr lang="uk-UA" sz="2000" dirty="0"/>
              <a:t>Ефективність уроку залежить від багатьох факторів, критеріїв і показників. Серед них – використання різноманітних методів і прийомів для забезпечення належного засвоєння матеріалу та розвитку різних типів мислення учнів, визначення чіткої мети та критеріїв оцінювання, організація конструктивної взаємодії, яка розвиває їхню ініціативність та впевненість. І цей перелік можна продовжувати та продовжувати.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1809" y="4617549"/>
            <a:ext cx="828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Психологічна підтримка учасникам освітнього процесу</a:t>
            </a:r>
          </a:p>
          <a:p>
            <a:pPr algn="just"/>
            <a:r>
              <a:rPr lang="uk-UA" sz="2000" dirty="0"/>
              <a:t>Вдосконалення </a:t>
            </a:r>
            <a:r>
              <a:rPr lang="uk-UA" sz="2000" dirty="0" err="1"/>
              <a:t>компетенцій</a:t>
            </a:r>
            <a:r>
              <a:rPr lang="uk-UA" sz="2000" dirty="0"/>
              <a:t> щодо надання психологічної підтримки учасникам освітнього процесу включено до обов'язкових напрямів  підвищення кваліфікації педагогічних працівників закладів освіти.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2C122CC5-BCFE-4419-8094-3A9E46563141}"/>
              </a:ext>
            </a:extLst>
          </p:cNvPr>
          <p:cNvSpPr/>
          <p:nvPr/>
        </p:nvSpPr>
        <p:spPr>
          <a:xfrm>
            <a:off x="1105727" y="2533557"/>
            <a:ext cx="7824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Підвищення мотивації учнів до навчання</a:t>
            </a:r>
          </a:p>
          <a:p>
            <a:pPr algn="just"/>
            <a:r>
              <a:rPr lang="uk-UA" sz="2000" dirty="0"/>
              <a:t>Захопити учнів вивченням предмету було складним завданням і в мирні часи, а в умовах війни та відсутності особистого контакту під час дистанційного навчання це стало справжньою проблемою. Як боротися з глибокою апатією та байдужістю школярів до освітнього процесу? </a:t>
            </a:r>
          </a:p>
        </p:txBody>
      </p:sp>
    </p:spTree>
    <p:extLst>
      <p:ext uri="{BB962C8B-B14F-4D97-AF65-F5344CB8AC3E}">
        <p14:creationId xmlns:p14="http://schemas.microsoft.com/office/powerpoint/2010/main" val="79969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78678" y="6134201"/>
            <a:ext cx="12430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8" dirty="0">
                <a:latin typeface="Arial MT"/>
                <a:cs typeface="Arial MT"/>
              </a:rPr>
              <a:t>36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858" y="345043"/>
            <a:ext cx="7702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Використання інновацій в освітньому процесі</a:t>
            </a:r>
          </a:p>
          <a:p>
            <a:pPr algn="just"/>
            <a:r>
              <a:rPr lang="uk-UA" sz="2000" dirty="0"/>
              <a:t>Поява «розумного» чат-бота, який здатний допомагати учням виконувати навчальні завдання (а іноді й замість них), викликало занепокоєння освітян. Чи не призведе такий легкий спосіб здобуття освіти до зниження інтелектуального рівня та мотивації школярів? Так, ризик є. Проте українські вчителі здатні перетворювати будь-які виклики на можливості!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8438" y="2817466"/>
            <a:ext cx="7467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Формування </a:t>
            </a:r>
            <a:r>
              <a:rPr lang="uk-UA" sz="2000" b="1" dirty="0" err="1">
                <a:solidFill>
                  <a:srgbClr val="00B050"/>
                </a:solidFill>
              </a:rPr>
              <a:t>медіаграмотності</a:t>
            </a:r>
            <a:r>
              <a:rPr lang="uk-UA" sz="2000" b="1" dirty="0">
                <a:solidFill>
                  <a:srgbClr val="00B050"/>
                </a:solidFill>
              </a:rPr>
              <a:t> учнів</a:t>
            </a:r>
          </a:p>
          <a:p>
            <a:pPr algn="just"/>
            <a:r>
              <a:rPr lang="uk-UA" sz="2000" dirty="0"/>
              <a:t>Здатність оцінювати та ефективно фільтрувати контент визнана однією з ключових навичок 21 століття. А в умовах «інформаційної війни», коли щодня ми піддаємось справжнім «бомбардуванням» </a:t>
            </a:r>
            <a:r>
              <a:rPr lang="uk-UA" sz="2000" dirty="0" err="1"/>
              <a:t>фейкової</a:t>
            </a:r>
            <a:r>
              <a:rPr lang="uk-UA" sz="2000" dirty="0"/>
              <a:t> та неправдивої інформації, ця навичка стала критично важливою.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138" y="4947981"/>
            <a:ext cx="83438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00B050"/>
                </a:solidFill>
              </a:rPr>
              <a:t>Розвиток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навичок</a:t>
            </a:r>
            <a:r>
              <a:rPr lang="ru-RU" sz="2000" b="1" dirty="0">
                <a:solidFill>
                  <a:srgbClr val="00B050"/>
                </a:solidFill>
              </a:rPr>
              <a:t> критичного </a:t>
            </a:r>
            <a:r>
              <a:rPr lang="ru-RU" sz="2000" b="1" dirty="0" err="1">
                <a:solidFill>
                  <a:srgbClr val="00B050"/>
                </a:solidFill>
              </a:rPr>
              <a:t>мислення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учнів</a:t>
            </a:r>
            <a:endParaRPr lang="ru-RU" sz="2000" b="1" dirty="0">
              <a:solidFill>
                <a:srgbClr val="00B050"/>
              </a:solidFill>
            </a:endParaRPr>
          </a:p>
          <a:p>
            <a:pPr algn="just"/>
            <a:r>
              <a:rPr lang="ru-RU" sz="2000" dirty="0" err="1"/>
              <a:t>Останнім</a:t>
            </a:r>
            <a:r>
              <a:rPr lang="ru-RU" sz="2000" dirty="0"/>
              <a:t> часом через </a:t>
            </a:r>
            <a:r>
              <a:rPr lang="ru-RU" sz="2000" dirty="0" err="1"/>
              <a:t>величезний</a:t>
            </a:r>
            <a:r>
              <a:rPr lang="ru-RU" sz="2000" dirty="0"/>
              <a:t> </a:t>
            </a:r>
            <a:r>
              <a:rPr lang="ru-RU" sz="2000" dirty="0" err="1"/>
              <a:t>обсяг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</a:t>
            </a:r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об'єктивно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аналізувати</a:t>
            </a:r>
            <a:r>
              <a:rPr lang="ru-RU" sz="2000" dirty="0"/>
              <a:t> та критично </a:t>
            </a:r>
            <a:r>
              <a:rPr lang="ru-RU" sz="2000" dirty="0" err="1"/>
              <a:t>мислити</a:t>
            </a:r>
            <a:r>
              <a:rPr lang="ru-RU" sz="2000" dirty="0"/>
              <a:t> </a:t>
            </a:r>
            <a:r>
              <a:rPr lang="ru-RU" sz="2000" dirty="0" err="1"/>
              <a:t>стає</a:t>
            </a:r>
            <a:r>
              <a:rPr lang="ru-RU" sz="2000" dirty="0"/>
              <a:t> </a:t>
            </a:r>
            <a:r>
              <a:rPr lang="ru-RU" sz="2000" dirty="0" err="1"/>
              <a:t>дедалі</a:t>
            </a:r>
            <a:r>
              <a:rPr lang="ru-RU" sz="2000" dirty="0"/>
              <a:t> </a:t>
            </a:r>
            <a:r>
              <a:rPr lang="ru-RU" sz="2000" dirty="0" err="1"/>
              <a:t>важливішою</a:t>
            </a:r>
            <a:r>
              <a:rPr lang="ru-RU" sz="2000" dirty="0"/>
              <a:t>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96037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2980" y="1886710"/>
            <a:ext cx="7989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</a:rPr>
              <a:t>STEM-</a:t>
            </a:r>
            <a:r>
              <a:rPr lang="uk-UA" sz="2000" b="1" dirty="0">
                <a:solidFill>
                  <a:srgbClr val="00B050"/>
                </a:solidFill>
              </a:rPr>
              <a:t>навчання</a:t>
            </a:r>
          </a:p>
          <a:p>
            <a:pPr algn="just"/>
            <a:r>
              <a:rPr lang="uk-UA" sz="2000" dirty="0"/>
              <a:t>Згідно з Типовою освітньою програмою школи мають право включати до навчального плану міжгалузеві навчальні предмети, зокрема інтегрований курс «</a:t>
            </a:r>
            <a:r>
              <a:rPr lang="en-US" sz="2000" dirty="0"/>
              <a:t>STEM». </a:t>
            </a:r>
            <a:r>
              <a:rPr lang="uk-UA" sz="2000" dirty="0"/>
              <a:t>І це дійсно неймовірна цікава інновація! Адже поєднання передових технологій з традиційними методами навчання дозволяє школярам отримати максимально корисний навчальний досвід та  одночасно розвивати різні види мислення й цінні навички.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336" y="178197"/>
            <a:ext cx="8771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Розвиток креативного мислення учнів</a:t>
            </a:r>
          </a:p>
          <a:p>
            <a:pPr algn="just"/>
            <a:r>
              <a:rPr lang="uk-UA" sz="2000" dirty="0"/>
              <a:t>Сучасний інноваційний світ потребує людей, які вміють генерувати велику кількість ідей, бачити проблему під різними кутами і знаходити унікальний способів її вирішення. Тож наявність розвинутого креативного мислення має великий вплив на досягнення  успіху у професійній сфері та особистому житті.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642" y="4589845"/>
            <a:ext cx="84369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Ведення ділової документації</a:t>
            </a:r>
          </a:p>
          <a:p>
            <a:pPr algn="just"/>
            <a:r>
              <a:rPr lang="uk-UA" sz="2000" dirty="0"/>
              <a:t>Ведення ділової документації є важливим і відповідальним напрямом професійної діяльності педагога. Адже будь-який аспект роботи має бути правильно задокументованим у відповідності з чинними нормами законодавства. </a:t>
            </a:r>
          </a:p>
        </p:txBody>
      </p:sp>
    </p:spTree>
    <p:extLst>
      <p:ext uri="{BB962C8B-B14F-4D97-AF65-F5344CB8AC3E}">
        <p14:creationId xmlns:p14="http://schemas.microsoft.com/office/powerpoint/2010/main" val="1430270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6027" y="275156"/>
            <a:ext cx="76706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Дотримання Професійного стандарту вчителя</a:t>
            </a:r>
          </a:p>
          <a:p>
            <a:pPr algn="just"/>
            <a:r>
              <a:rPr lang="uk-UA" sz="2000" dirty="0"/>
              <a:t>Професійний стандарт вчителя є одним із основних нормативних документів, що регламентують діяльність педагогічного працівника. Ним встановлено умови праці та допуску до роботи, затверджені кваліфікаційні вимоги до професійних </a:t>
            </a:r>
            <a:r>
              <a:rPr lang="uk-UA" sz="2000" dirty="0" err="1"/>
              <a:t>компетентностей</a:t>
            </a:r>
            <a:r>
              <a:rPr lang="uk-UA" sz="2000" dirty="0"/>
              <a:t>, які враховуються під час атестації та сертифікації.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7097" y="2449493"/>
            <a:ext cx="7864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Підвищення кваліфікації</a:t>
            </a:r>
          </a:p>
          <a:p>
            <a:pPr algn="just"/>
            <a:r>
              <a:rPr lang="uk-UA" sz="2000" dirty="0"/>
              <a:t>Підвищення кваліфікації є необхідною умовою для проведення атестації педагогів й проводиться в </a:t>
            </a:r>
            <a:r>
              <a:rPr lang="uk-UA" sz="2000" dirty="0" err="1"/>
              <a:t>міжатестаційний</a:t>
            </a:r>
            <a:r>
              <a:rPr lang="uk-UA" sz="2000" dirty="0"/>
              <a:t> період відповідно до норм законодавства.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8601" y="4115553"/>
            <a:ext cx="81025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00B050"/>
                </a:solidFill>
              </a:rPr>
              <a:t>Атестація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педагогічних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працівників</a:t>
            </a:r>
            <a:endParaRPr lang="ru-RU" sz="2000" b="1" dirty="0">
              <a:solidFill>
                <a:srgbClr val="00B050"/>
              </a:solidFill>
            </a:endParaRPr>
          </a:p>
          <a:p>
            <a:pPr algn="just"/>
            <a:r>
              <a:rPr lang="ru-RU" sz="2000" dirty="0"/>
              <a:t>У </a:t>
            </a:r>
            <a:r>
              <a:rPr lang="ru-RU" sz="2000" dirty="0" smtClean="0"/>
              <a:t>2024/2025 </a:t>
            </a:r>
            <a:r>
              <a:rPr lang="ru-RU" sz="2000" dirty="0" err="1"/>
              <a:t>навчальному</a:t>
            </a:r>
            <a:r>
              <a:rPr lang="ru-RU" sz="2000" dirty="0"/>
              <a:t> </a:t>
            </a:r>
            <a:r>
              <a:rPr lang="ru-RU" sz="2000" dirty="0" err="1"/>
              <a:t>році</a:t>
            </a:r>
            <a:r>
              <a:rPr lang="ru-RU" sz="2000" dirty="0"/>
              <a:t> процедура </a:t>
            </a:r>
            <a:r>
              <a:rPr lang="ru-RU" sz="2000" dirty="0" err="1"/>
              <a:t>атестації</a:t>
            </a:r>
            <a:r>
              <a:rPr lang="ru-RU" sz="2000" dirty="0"/>
              <a:t> буде </a:t>
            </a:r>
            <a:r>
              <a:rPr lang="ru-RU" sz="2000" dirty="0" err="1"/>
              <a:t>проводитись</a:t>
            </a:r>
            <a:r>
              <a:rPr lang="ru-RU" sz="2000" dirty="0"/>
              <a:t> за </a:t>
            </a:r>
            <a:r>
              <a:rPr lang="ru-RU" sz="2000" dirty="0" err="1"/>
              <a:t>новим</a:t>
            </a:r>
            <a:r>
              <a:rPr lang="ru-RU" sz="2000" dirty="0"/>
              <a:t> </a:t>
            </a:r>
            <a:r>
              <a:rPr lang="ru-RU" sz="2000" dirty="0" err="1"/>
              <a:t>Положенням</a:t>
            </a:r>
            <a:r>
              <a:rPr lang="ru-RU" sz="2000" dirty="0"/>
              <a:t>, </a:t>
            </a:r>
            <a:r>
              <a:rPr lang="ru-RU" sz="2000" dirty="0" err="1"/>
              <a:t>затвердженим</a:t>
            </a:r>
            <a:r>
              <a:rPr lang="ru-RU" sz="2000" dirty="0"/>
              <a:t> наказом МОН </a:t>
            </a:r>
            <a:r>
              <a:rPr lang="ru-RU" sz="2000" dirty="0" err="1"/>
              <a:t>від</a:t>
            </a:r>
            <a:r>
              <a:rPr lang="ru-RU" sz="2000" dirty="0"/>
              <a:t> 09.09.2022 №805. У </a:t>
            </a:r>
            <a:r>
              <a:rPr lang="ru-RU" sz="2000" dirty="0" err="1"/>
              <a:t>статті</a:t>
            </a:r>
            <a:r>
              <a:rPr lang="ru-RU" sz="2000" dirty="0"/>
              <a:t> «</a:t>
            </a:r>
            <a:r>
              <a:rPr lang="ru-RU" sz="2000" dirty="0" err="1"/>
              <a:t>Атестація</a:t>
            </a:r>
            <a:r>
              <a:rPr lang="ru-RU" sz="2000" dirty="0"/>
              <a:t> </a:t>
            </a:r>
            <a:r>
              <a:rPr lang="ru-RU" sz="2000" dirty="0" err="1"/>
              <a:t>педагогічних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: </a:t>
            </a:r>
            <a:r>
              <a:rPr lang="ru-RU" sz="2000" dirty="0" err="1"/>
              <a:t>огляд</a:t>
            </a:r>
            <a:r>
              <a:rPr lang="ru-RU" sz="2000" dirty="0"/>
              <a:t> нового </a:t>
            </a:r>
            <a:r>
              <a:rPr lang="ru-RU" sz="2000" dirty="0" err="1"/>
              <a:t>Положення</a:t>
            </a:r>
            <a:r>
              <a:rPr lang="ru-RU" sz="2000" dirty="0"/>
              <a:t>»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5322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384948" y="890678"/>
            <a:ext cx="6663519" cy="2185897"/>
          </a:xfrm>
          <a:prstGeom prst="rect">
            <a:avLst/>
          </a:prstGeom>
        </p:spPr>
        <p:txBody>
          <a:bodyPr lIns="68580" tIns="34290" rIns="68580" bIns="3429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Комунальна установа «Центр професійного розвитку педагогічних працівників Вінницької міської ради</a:t>
            </a:r>
          </a:p>
          <a:p>
            <a:pPr algn="ctr"/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КУ №ЦПРПП ВМР»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025" y="5749287"/>
            <a:ext cx="378555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700" dirty="0">
                <a:hlinkClick r:id="rId2"/>
              </a:rPr>
              <a:t>https://cprvmr.edu.vn.ua/</a:t>
            </a:r>
            <a:endParaRPr lang="uk-UA" sz="27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57E88D9-2F33-4175-8D76-7FD3BD448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01"/>
            <a:ext cx="2105900" cy="2053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9233" y="3188292"/>
            <a:ext cx="3620126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uk-UA" sz="2700" b="1" dirty="0">
                <a:solidFill>
                  <a:schemeClr val="accent6">
                    <a:lumMod val="75000"/>
                  </a:schemeClr>
                </a:solidFill>
              </a:rPr>
              <a:t>Адреса Центру: </a:t>
            </a:r>
          </a:p>
          <a:p>
            <a:pPr algn="ctr"/>
            <a:r>
              <a:rPr lang="uk-UA" sz="2700" b="1" dirty="0">
                <a:solidFill>
                  <a:schemeClr val="accent6">
                    <a:lumMod val="75000"/>
                  </a:schemeClr>
                </a:solidFill>
              </a:rPr>
              <a:t>м. Вінниця вул. Мури 4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2838451" y="2935122"/>
          <a:ext cx="6691099" cy="306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74660" y="5250144"/>
            <a:ext cx="506850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2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Центру за посиланням:</a:t>
            </a:r>
            <a:endParaRPr lang="uk-UA" sz="27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9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3495" y="1036114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Дякую за увагу!</a:t>
            </a:r>
          </a:p>
        </p:txBody>
      </p:sp>
      <p:pic>
        <p:nvPicPr>
          <p:cNvPr id="2050" name="Picture 2" descr="Дистанційна освіта – КЗОЗ &quot;Куп'янський медичний фаховий коледж ім. Марії  Шкарлетової&quot; Харківської обласної ра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780" y="3568292"/>
            <a:ext cx="2784978" cy="208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605849" y="2086749"/>
            <a:ext cx="2642426" cy="6246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М</a:t>
            </a:r>
            <a:r>
              <a:rPr lang="ru-RU" sz="4000" b="1" spc="-8" dirty="0">
                <a:solidFill>
                  <a:srgbClr val="00B0F0"/>
                </a:solidFill>
                <a:latin typeface="Georgia"/>
                <a:cs typeface="Georgia"/>
              </a:rPr>
              <a:t>РІЙ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7691" y="2091810"/>
            <a:ext cx="1576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Бажаю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3136488" y="2749425"/>
            <a:ext cx="6007513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И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ІНІЦІАТИВНОСТІ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3660362" y="3374115"/>
            <a:ext cx="3864388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Р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АДОСТІ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927062" y="4124151"/>
            <a:ext cx="5010150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У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ДАЧІ ТА </a:t>
            </a:r>
            <a:r>
              <a:rPr lang="ru-RU" sz="4000" b="1" spc="-4" dirty="0">
                <a:solidFill>
                  <a:srgbClr val="FFC000"/>
                </a:solidFill>
                <a:latin typeface="Georgia"/>
                <a:cs typeface="Georgia"/>
              </a:rPr>
              <a:t>У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СПІХУ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6236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9" y="-2286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11670" y="362520"/>
            <a:ext cx="5829300" cy="6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VinBOOTEduCAMP</a:t>
            </a:r>
            <a:r>
              <a:rPr lang="ru-RU" sz="40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 - </a:t>
            </a:r>
            <a:r>
              <a:rPr lang="ru-RU" sz="4000" b="1" dirty="0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2024! </a:t>
            </a:r>
            <a:endParaRPr lang="en-US" sz="40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C9C269F-7FA1-4A50-8FF7-A18FD616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22" y="0"/>
            <a:ext cx="1845578" cy="17998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4F9012-3768-450D-8409-2E1D2110E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08" y="2736719"/>
            <a:ext cx="2340000" cy="27565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7E2C7A-4299-4ADC-82AF-99AE1BE64263}"/>
              </a:ext>
            </a:extLst>
          </p:cNvPr>
          <p:cNvSpPr txBox="1"/>
          <p:nvPr/>
        </p:nvSpPr>
        <p:spPr>
          <a:xfrm>
            <a:off x="4672209" y="5002967"/>
            <a:ext cx="2968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Альона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</a:rPr>
              <a:t>Дідик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директор КУ «ЦПРПП ВМР»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(067) 8586159     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didyk@galaxy.vn.ua</a:t>
            </a:r>
          </a:p>
        </p:txBody>
      </p:sp>
      <p:pic>
        <p:nvPicPr>
          <p:cNvPr id="6" name="Picture 2" descr="C:\Users\ДИРЕКТОР\Downloads\VinBoot 2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" y="-22860"/>
            <a:ext cx="1972348" cy="16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6422" y="1828778"/>
            <a:ext cx="6326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Виклики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перспективи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організації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освітнього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процесу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хімії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2024-2025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навчальному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році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37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226B7DA-1AC0-4841-BA80-034D173E43AD}"/>
              </a:ext>
            </a:extLst>
          </p:cNvPr>
          <p:cNvSpPr/>
          <p:nvPr/>
        </p:nvSpPr>
        <p:spPr>
          <a:xfrm>
            <a:off x="0" y="85750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Закони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України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2"/>
              </a:rPr>
              <a:t>«Про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2"/>
              </a:rPr>
              <a:t>освіту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2"/>
              </a:rPr>
              <a:t>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«Про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повну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загальну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середню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освіту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17E708D-EB1D-46E1-8500-8440267B363C}"/>
              </a:ext>
            </a:extLst>
          </p:cNvPr>
          <p:cNvSpPr/>
          <p:nvPr/>
        </p:nvSpPr>
        <p:spPr>
          <a:xfrm>
            <a:off x="0" y="265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1900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2024/2025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1">
            <a:extLst>
              <a:ext uri="{FF2B5EF4-FFF2-40B4-BE49-F238E27FC236}">
                <a16:creationId xmlns="" xmlns:a16="http://schemas.microsoft.com/office/drawing/2014/main" id="{B446A1B2-66A0-4067-B40A-53A4BA30BC1A}"/>
              </a:ext>
            </a:extLst>
          </p:cNvPr>
          <p:cNvSpPr/>
          <p:nvPr/>
        </p:nvSpPr>
        <p:spPr>
          <a:xfrm>
            <a:off x="109537" y="1789117"/>
            <a:ext cx="89249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Державні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стандарти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повної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загальної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indent="-257175" defTabSz="685800">
              <a:buFont typeface="Wingdings" pitchFamily="2" charset="2"/>
              <a:buChar char="Ø"/>
              <a:defRPr/>
            </a:pPr>
            <a:r>
              <a:rPr lang="ru-RU" u="sng" dirty="0" err="1">
                <a:hlinkClick r:id="rId4"/>
              </a:rPr>
              <a:t>Державний</a:t>
            </a:r>
            <a:r>
              <a:rPr lang="ru-RU" u="sng" dirty="0">
                <a:hlinkClick r:id="rId4"/>
              </a:rPr>
              <a:t> стандарт </a:t>
            </a:r>
            <a:r>
              <a:rPr lang="ru-RU" u="sng" dirty="0" err="1">
                <a:hlinkClick r:id="rId4"/>
              </a:rPr>
              <a:t>базової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середньої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освіти</a:t>
            </a:r>
            <a:r>
              <a:rPr lang="ru-RU" u="sng" dirty="0">
                <a:hlinkClick r:id="rId4"/>
              </a:rPr>
              <a:t> (постанова КМУ </a:t>
            </a:r>
            <a:r>
              <a:rPr lang="ru-RU" u="sng" dirty="0" err="1">
                <a:hlinkClick r:id="rId4"/>
              </a:rPr>
              <a:t>від</a:t>
            </a:r>
            <a:r>
              <a:rPr lang="ru-RU" u="sng" dirty="0">
                <a:hlinkClick r:id="rId4"/>
              </a:rPr>
              <a:t> 30 </a:t>
            </a:r>
            <a:r>
              <a:rPr lang="ru-RU" u="sng" dirty="0" err="1">
                <a:hlinkClick r:id="rId4"/>
              </a:rPr>
              <a:t>вересня</a:t>
            </a:r>
            <a:r>
              <a:rPr lang="ru-RU" u="sng" dirty="0">
                <a:hlinkClick r:id="rId4"/>
              </a:rPr>
              <a:t> 2020 р. № 898</a:t>
            </a:r>
            <a:r>
              <a:rPr lang="ru-RU" u="sng" dirty="0" smtClean="0">
                <a:hlinkClick r:id="rId4"/>
              </a:rPr>
              <a:t>)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в 8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– 9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–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Державного стандарту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базової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та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повної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загальної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середньої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   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освіти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(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затвердженого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Постановою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КМУ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від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sng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23 листопада 2011 року No1392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);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на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рівні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профільної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(в 10 – 11/12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) –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Державного стандарту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базової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та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повної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загальної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середньої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освіти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(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затвердженого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Постановою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КМУ </a:t>
            </a:r>
            <a:r>
              <a:rPr kumimoji="0" lang="ru-RU" b="0" i="0" u="sng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від</a:t>
            </a:r>
            <a:r>
              <a:rPr kumimoji="0" lang="ru-RU" b="0" i="0" u="sng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23 листопада 2011 р. №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1392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)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Типові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освітні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програми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для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закладів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загальної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indent="-257175" defTabSz="685800">
              <a:buFont typeface="Wingdings" pitchFamily="2" charset="2"/>
              <a:buChar char="Ø"/>
              <a:defRPr/>
            </a:pPr>
            <a:r>
              <a:rPr lang="ru-RU" u="sng" dirty="0">
                <a:hlinkClick r:id="rId6"/>
              </a:rPr>
              <a:t>Наказ МОН </a:t>
            </a:r>
            <a:r>
              <a:rPr lang="ru-RU" u="sng" dirty="0" err="1">
                <a:hlinkClick r:id="rId6"/>
              </a:rPr>
              <a:t>України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від</a:t>
            </a:r>
            <a:r>
              <a:rPr lang="ru-RU" u="sng" dirty="0">
                <a:hlinkClick r:id="rId6"/>
              </a:rPr>
              <a:t> 09.08.2024 № 1120 «Про </a:t>
            </a:r>
            <a:r>
              <a:rPr lang="ru-RU" u="sng" dirty="0" err="1">
                <a:hlinkClick r:id="rId6"/>
              </a:rPr>
              <a:t>внесення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змін</a:t>
            </a:r>
            <a:r>
              <a:rPr lang="ru-RU" u="sng" dirty="0">
                <a:hlinkClick r:id="rId6"/>
              </a:rPr>
              <a:t> до </a:t>
            </a:r>
            <a:r>
              <a:rPr lang="ru-RU" u="sng" dirty="0" err="1">
                <a:hlinkClick r:id="rId6"/>
              </a:rPr>
              <a:t>типової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освітньої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програми</a:t>
            </a:r>
            <a:r>
              <a:rPr lang="ru-RU" u="sng" dirty="0">
                <a:hlinkClick r:id="rId6"/>
              </a:rPr>
              <a:t> для 5–9 </a:t>
            </a:r>
            <a:r>
              <a:rPr lang="ru-RU" u="sng" dirty="0" err="1">
                <a:hlinkClick r:id="rId6"/>
              </a:rPr>
              <a:t>класів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закладів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загальної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середньої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освіти</a:t>
            </a:r>
            <a:r>
              <a:rPr lang="ru-RU" u="sng" dirty="0" smtClean="0">
                <a:hlinkClick r:id="rId6"/>
              </a:rPr>
              <a:t>»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 8-9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–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Типової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освітньої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програми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закладів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загальної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середньої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освіти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 ІІ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ступеня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(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затвердженої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наказом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Міністерства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освіти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і науки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України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від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20.04. 2018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№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40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5)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на рівні профільної середньої освіти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Типової освітньої програми закладів середньої загальної освіти ІІІ ступеня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(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затвердженої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 наказом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МОНу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від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 20.04.2018 №408 у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редакції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 наказу МОН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від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 28.11.2019 №1493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зі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змінами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).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>
            <a:extLst>
              <a:ext uri="{FF2B5EF4-FFF2-40B4-BE49-F238E27FC236}">
                <a16:creationId xmlns="" xmlns:a16="http://schemas.microsoft.com/office/drawing/2014/main" id="{B446A1B2-66A0-4067-B40A-53A4BA30BC1A}"/>
              </a:ext>
            </a:extLst>
          </p:cNvPr>
          <p:cNvSpPr/>
          <p:nvPr/>
        </p:nvSpPr>
        <p:spPr>
          <a:xfrm>
            <a:off x="219074" y="250"/>
            <a:ext cx="89249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Накази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Міністерства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і науки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України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2"/>
              </a:rPr>
              <a:t>Наказ </a:t>
            </a:r>
            <a:r>
              <a:rPr lang="ru-RU" u="sng" dirty="0" err="1">
                <a:hlinkClick r:id="rId2"/>
              </a:rPr>
              <a:t>Міністерства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освіти</a:t>
            </a:r>
            <a:r>
              <a:rPr lang="ru-RU" u="sng" dirty="0">
                <a:hlinkClick r:id="rId2"/>
              </a:rPr>
              <a:t> і науки </a:t>
            </a:r>
            <a:r>
              <a:rPr lang="ru-RU" u="sng" dirty="0" err="1">
                <a:hlinkClick r:id="rId2"/>
              </a:rPr>
              <a:t>України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від</a:t>
            </a:r>
            <a:r>
              <a:rPr lang="ru-RU" u="sng" dirty="0">
                <a:hlinkClick r:id="rId2"/>
              </a:rPr>
              <a:t> 09 </a:t>
            </a:r>
            <a:r>
              <a:rPr lang="ru-RU" u="sng" dirty="0" err="1">
                <a:hlinkClick r:id="rId2"/>
              </a:rPr>
              <a:t>серпня</a:t>
            </a:r>
            <a:r>
              <a:rPr lang="ru-RU" u="sng" dirty="0">
                <a:hlinkClick r:id="rId2"/>
              </a:rPr>
              <a:t> 2024 р. “Про </a:t>
            </a:r>
            <a:r>
              <a:rPr lang="ru-RU" u="sng" dirty="0" err="1">
                <a:hlinkClick r:id="rId2"/>
              </a:rPr>
              <a:t>внесення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змін</a:t>
            </a:r>
            <a:r>
              <a:rPr lang="ru-RU" u="sng" dirty="0">
                <a:hlinkClick r:id="rId2"/>
              </a:rPr>
              <a:t> до </a:t>
            </a:r>
            <a:r>
              <a:rPr lang="ru-RU" u="sng" dirty="0" err="1">
                <a:hlinkClick r:id="rId2"/>
              </a:rPr>
              <a:t>типової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освітньої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програми</a:t>
            </a:r>
            <a:r>
              <a:rPr lang="ru-RU" u="sng" dirty="0">
                <a:hlinkClick r:id="rId2"/>
              </a:rPr>
              <a:t> для 5–9 </a:t>
            </a:r>
            <a:r>
              <a:rPr lang="ru-RU" u="sng" dirty="0" err="1">
                <a:hlinkClick r:id="rId2"/>
              </a:rPr>
              <a:t>класів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закладів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загальної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середньої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освіти</a:t>
            </a:r>
            <a:r>
              <a:rPr lang="ru-RU" u="sng" dirty="0">
                <a:hlinkClick r:id="rId2"/>
              </a:rPr>
              <a:t>”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3"/>
              </a:rPr>
              <a:t>Наказ </a:t>
            </a:r>
            <a:r>
              <a:rPr lang="ru-RU" u="sng" dirty="0" err="1">
                <a:hlinkClick r:id="rId3"/>
              </a:rPr>
              <a:t>Міністерства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освіти</a:t>
            </a:r>
            <a:r>
              <a:rPr lang="ru-RU" u="sng" dirty="0">
                <a:hlinkClick r:id="rId3"/>
              </a:rPr>
              <a:t> і науки </a:t>
            </a:r>
            <a:r>
              <a:rPr lang="ru-RU" u="sng" dirty="0" err="1">
                <a:hlinkClick r:id="rId3"/>
              </a:rPr>
              <a:t>України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від</a:t>
            </a:r>
            <a:r>
              <a:rPr lang="ru-RU" u="sng" dirty="0">
                <a:hlinkClick r:id="rId3"/>
              </a:rPr>
              <a:t> 07 </a:t>
            </a:r>
            <a:r>
              <a:rPr lang="ru-RU" u="sng" dirty="0" err="1">
                <a:hlinkClick r:id="rId3"/>
              </a:rPr>
              <a:t>серпня</a:t>
            </a:r>
            <a:r>
              <a:rPr lang="ru-RU" u="sng" dirty="0">
                <a:hlinkClick r:id="rId3"/>
              </a:rPr>
              <a:t> 2024 р. № 1112 «Про </a:t>
            </a:r>
            <a:r>
              <a:rPr lang="ru-RU" u="sng" dirty="0" err="1">
                <a:hlinkClick r:id="rId3"/>
              </a:rPr>
              <a:t>затвердження</a:t>
            </a:r>
            <a:r>
              <a:rPr lang="ru-RU" u="sng" dirty="0">
                <a:hlinkClick r:id="rId3"/>
              </a:rPr>
              <a:t> порядку та умов </a:t>
            </a:r>
            <a:r>
              <a:rPr lang="ru-RU" u="sng" dirty="0" err="1">
                <a:hlinkClick r:id="rId3"/>
              </a:rPr>
              <a:t>здобуття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загальної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середньої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освіти</a:t>
            </a:r>
            <a:r>
              <a:rPr lang="ru-RU" u="sng" dirty="0">
                <a:hlinkClick r:id="rId3"/>
              </a:rPr>
              <a:t> в </a:t>
            </a:r>
            <a:r>
              <a:rPr lang="ru-RU" u="sng" dirty="0" err="1">
                <a:hlinkClick r:id="rId3"/>
              </a:rPr>
              <a:t>комунальних</a:t>
            </a:r>
            <a:r>
              <a:rPr lang="ru-RU" u="sng" dirty="0">
                <a:hlinkClick r:id="rId3"/>
              </a:rPr>
              <a:t> закладах </a:t>
            </a:r>
            <a:r>
              <a:rPr lang="ru-RU" u="sng" dirty="0" err="1">
                <a:hlinkClick r:id="rId3"/>
              </a:rPr>
              <a:t>загальної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середньої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освіти</a:t>
            </a:r>
            <a:r>
              <a:rPr lang="ru-RU" u="sng" dirty="0">
                <a:hlinkClick r:id="rId3"/>
              </a:rPr>
              <a:t> в </a:t>
            </a:r>
            <a:r>
              <a:rPr lang="ru-RU" u="sng" dirty="0" err="1">
                <a:hlinkClick r:id="rId3"/>
              </a:rPr>
              <a:t>умовах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воєнного</a:t>
            </a:r>
            <a:r>
              <a:rPr lang="ru-RU" u="sng" dirty="0">
                <a:hlinkClick r:id="rId3"/>
              </a:rPr>
              <a:t> стану в </a:t>
            </a:r>
            <a:r>
              <a:rPr lang="ru-RU" u="sng" dirty="0" err="1">
                <a:hlinkClick r:id="rId3"/>
              </a:rPr>
              <a:t>Україні</a:t>
            </a:r>
            <a:r>
              <a:rPr lang="ru-RU" u="sng" dirty="0">
                <a:hlinkClick r:id="rId3"/>
              </a:rPr>
              <a:t> (</a:t>
            </a:r>
            <a:r>
              <a:rPr lang="ru-RU" u="sng" dirty="0" err="1">
                <a:hlinkClick r:id="rId3"/>
              </a:rPr>
              <a:t>зареєстрований</a:t>
            </a:r>
            <a:r>
              <a:rPr lang="ru-RU" u="sng" dirty="0">
                <a:hlinkClick r:id="rId3"/>
              </a:rPr>
              <a:t> у </a:t>
            </a:r>
            <a:r>
              <a:rPr lang="ru-RU" u="sng" dirty="0" err="1">
                <a:hlinkClick r:id="rId3"/>
              </a:rPr>
              <a:t>Міністерстві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юстиції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України</a:t>
            </a:r>
            <a:r>
              <a:rPr lang="ru-RU" u="sng" dirty="0">
                <a:hlinkClick r:id="rId3"/>
              </a:rPr>
              <a:t> 08 </a:t>
            </a:r>
            <a:r>
              <a:rPr lang="ru-RU" u="sng" dirty="0" err="1">
                <a:hlinkClick r:id="rId3"/>
              </a:rPr>
              <a:t>серпня</a:t>
            </a:r>
            <a:r>
              <a:rPr lang="ru-RU" u="sng" dirty="0">
                <a:hlinkClick r:id="rId3"/>
              </a:rPr>
              <a:t> 2024 року за № 1222/42567</a:t>
            </a:r>
            <a:r>
              <a:rPr lang="ru-RU" u="sng" dirty="0" smtClean="0">
                <a:hlinkClick r:id="rId3"/>
              </a:rPr>
              <a:t>)»</a:t>
            </a:r>
            <a:endParaRPr lang="ru-RU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 smtClean="0">
                <a:hlinkClick r:id="rId4"/>
              </a:rPr>
              <a:t>Наказ </a:t>
            </a:r>
            <a:r>
              <a:rPr lang="ru-RU" u="sng" dirty="0" err="1">
                <a:hlinkClick r:id="rId4"/>
              </a:rPr>
              <a:t>Міністерства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освіти</a:t>
            </a:r>
            <a:r>
              <a:rPr lang="ru-RU" u="sng" dirty="0">
                <a:hlinkClick r:id="rId4"/>
              </a:rPr>
              <a:t> і науки </a:t>
            </a:r>
            <a:r>
              <a:rPr lang="ru-RU" u="sng" dirty="0" err="1">
                <a:hlinkClick r:id="rId4"/>
              </a:rPr>
              <a:t>України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від</a:t>
            </a:r>
            <a:r>
              <a:rPr lang="ru-RU" u="sng" dirty="0">
                <a:hlinkClick r:id="rId4"/>
              </a:rPr>
              <a:t> 02 </a:t>
            </a:r>
            <a:r>
              <a:rPr lang="ru-RU" u="sng" dirty="0" err="1">
                <a:hlinkClick r:id="rId4"/>
              </a:rPr>
              <a:t>серпня</a:t>
            </a:r>
            <a:r>
              <a:rPr lang="ru-RU" u="sng" dirty="0">
                <a:hlinkClick r:id="rId4"/>
              </a:rPr>
              <a:t> 2024 Р. № 1093 «Про </a:t>
            </a:r>
            <a:r>
              <a:rPr lang="ru-RU" u="sng" dirty="0" err="1">
                <a:hlinkClick r:id="rId4"/>
              </a:rPr>
              <a:t>затвердження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рекомендацій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щодо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оцінювання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результатів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 smtClean="0">
                <a:hlinkClick r:id="rId4"/>
              </a:rPr>
              <a:t>навчання</a:t>
            </a:r>
            <a:r>
              <a:rPr lang="ru-RU" u="sng" dirty="0" smtClean="0">
                <a:hlinkClick r:id="rId4"/>
              </a:rPr>
              <a:t>»</a:t>
            </a:r>
            <a:endParaRPr lang="ru-RU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 smtClean="0">
                <a:hlinkClick r:id="rId5"/>
              </a:rPr>
              <a:t>Наказ </a:t>
            </a:r>
            <a:r>
              <a:rPr lang="ru-RU" u="sng" dirty="0" err="1">
                <a:hlinkClick r:id="rId5"/>
              </a:rPr>
              <a:t>Міністерства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освіти</a:t>
            </a:r>
            <a:r>
              <a:rPr lang="ru-RU" u="sng" dirty="0">
                <a:hlinkClick r:id="rId5"/>
              </a:rPr>
              <a:t> і науки </a:t>
            </a:r>
            <a:r>
              <a:rPr lang="ru-RU" u="sng" dirty="0" err="1">
                <a:hlinkClick r:id="rId5"/>
              </a:rPr>
              <a:t>України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від</a:t>
            </a:r>
            <a:r>
              <a:rPr lang="ru-RU" u="sng" dirty="0">
                <a:hlinkClick r:id="rId5"/>
              </a:rPr>
              <a:t> 19 </a:t>
            </a:r>
            <a:r>
              <a:rPr lang="ru-RU" u="sng" dirty="0" err="1">
                <a:hlinkClick r:id="rId5"/>
              </a:rPr>
              <a:t>червня</a:t>
            </a:r>
            <a:r>
              <a:rPr lang="ru-RU" u="sng" dirty="0">
                <a:hlinkClick r:id="rId5"/>
              </a:rPr>
              <a:t> 2024 р. № 881 «Про </a:t>
            </a:r>
            <a:r>
              <a:rPr lang="ru-RU" u="sng" dirty="0" err="1">
                <a:hlinkClick r:id="rId5"/>
              </a:rPr>
              <a:t>проведення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всеукраїнського</a:t>
            </a:r>
            <a:r>
              <a:rPr lang="ru-RU" u="sng" dirty="0">
                <a:hlinkClick r:id="rId5"/>
              </a:rPr>
              <a:t> конкурсу «Учитель року – </a:t>
            </a:r>
            <a:r>
              <a:rPr lang="ru-RU" u="sng" dirty="0" smtClean="0">
                <a:hlinkClick r:id="rId5"/>
              </a:rPr>
              <a:t>2025»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 smtClean="0">
                <a:hlinkClick r:id="rId6"/>
              </a:rPr>
              <a:t>Наказ </a:t>
            </a:r>
            <a:r>
              <a:rPr lang="ru-RU" u="sng" dirty="0" err="1">
                <a:hlinkClick r:id="rId6"/>
              </a:rPr>
              <a:t>Міністерства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освіти</a:t>
            </a:r>
            <a:r>
              <a:rPr lang="ru-RU" u="sng" dirty="0">
                <a:hlinkClick r:id="rId6"/>
              </a:rPr>
              <a:t> і науки </a:t>
            </a:r>
            <a:r>
              <a:rPr lang="ru-RU" u="sng" dirty="0" err="1">
                <a:hlinkClick r:id="rId6"/>
              </a:rPr>
              <a:t>України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від</a:t>
            </a:r>
            <a:r>
              <a:rPr lang="ru-RU" u="sng" dirty="0">
                <a:hlinkClick r:id="rId6"/>
              </a:rPr>
              <a:t> 08 </a:t>
            </a:r>
            <a:r>
              <a:rPr lang="ru-RU" u="sng" dirty="0" err="1">
                <a:hlinkClick r:id="rId6"/>
              </a:rPr>
              <a:t>серпня</a:t>
            </a:r>
            <a:r>
              <a:rPr lang="ru-RU" u="sng" dirty="0">
                <a:hlinkClick r:id="rId6"/>
              </a:rPr>
              <a:t> 2022 року № 707 «Про </a:t>
            </a:r>
            <a:r>
              <a:rPr lang="ru-RU" u="sng" dirty="0" err="1">
                <a:hlinkClick r:id="rId6"/>
              </a:rPr>
              <a:t>затвердження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Інструкції</a:t>
            </a:r>
            <a:r>
              <a:rPr lang="ru-RU" u="sng" dirty="0">
                <a:hlinkClick r:id="rId6"/>
              </a:rPr>
              <a:t> з </a:t>
            </a:r>
            <a:r>
              <a:rPr lang="ru-RU" u="sng" dirty="0" err="1">
                <a:hlinkClick r:id="rId6"/>
              </a:rPr>
              <a:t>ведення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ділової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документації</a:t>
            </a:r>
            <a:r>
              <a:rPr lang="ru-RU" u="sng" dirty="0">
                <a:hlinkClick r:id="rId6"/>
              </a:rPr>
              <a:t> у закладах </a:t>
            </a:r>
            <a:r>
              <a:rPr lang="ru-RU" u="sng" dirty="0" err="1">
                <a:hlinkClick r:id="rId6"/>
              </a:rPr>
              <a:t>загальної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середньої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освіти</a:t>
            </a:r>
            <a:r>
              <a:rPr lang="ru-RU" u="sng" dirty="0">
                <a:hlinkClick r:id="rId6"/>
              </a:rPr>
              <a:t> в </a:t>
            </a:r>
            <a:r>
              <a:rPr lang="ru-RU" u="sng" dirty="0" err="1">
                <a:hlinkClick r:id="rId6"/>
              </a:rPr>
              <a:t>електронній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формі</a:t>
            </a:r>
            <a:r>
              <a:rPr lang="ru-RU" u="sng" dirty="0" smtClean="0">
                <a:hlinkClick r:id="rId6"/>
              </a:rPr>
              <a:t>»</a:t>
            </a:r>
            <a:endParaRPr lang="ru-RU" u="sng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>
                <a:hlinkClick r:id="rId7"/>
              </a:rPr>
              <a:t>Наказ МОН №836 </a:t>
            </a:r>
            <a:r>
              <a:rPr lang="ru-RU" u="sng" dirty="0" err="1">
                <a:hlinkClick r:id="rId7"/>
              </a:rPr>
              <a:t>від</a:t>
            </a:r>
            <a:r>
              <a:rPr lang="ru-RU" u="sng" dirty="0">
                <a:hlinkClick r:id="rId7"/>
              </a:rPr>
              <a:t> 13.06.2024 "Про </a:t>
            </a:r>
            <a:r>
              <a:rPr lang="ru-RU" u="sng" dirty="0" err="1">
                <a:hlinkClick r:id="rId7"/>
              </a:rPr>
              <a:t>внесення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змін</a:t>
            </a:r>
            <a:r>
              <a:rPr lang="ru-RU" u="sng" dirty="0">
                <a:hlinkClick r:id="rId7"/>
              </a:rPr>
              <a:t> у </a:t>
            </a:r>
            <a:r>
              <a:rPr lang="ru-RU" u="sng" dirty="0" err="1">
                <a:hlinkClick r:id="rId7"/>
              </a:rPr>
              <a:t>методичні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рекомендації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щодо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окремих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питань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здобуття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освіти</a:t>
            </a:r>
            <a:r>
              <a:rPr lang="ru-RU" u="sng" dirty="0">
                <a:hlinkClick r:id="rId7"/>
              </a:rPr>
              <a:t> в закладах </a:t>
            </a:r>
            <a:r>
              <a:rPr lang="ru-RU" u="sng" dirty="0" err="1">
                <a:hlinkClick r:id="rId7"/>
              </a:rPr>
              <a:t>загальної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середньої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освіти</a:t>
            </a:r>
            <a:r>
              <a:rPr lang="ru-RU" u="sng" dirty="0">
                <a:hlinkClick r:id="rId7"/>
              </a:rPr>
              <a:t> в </a:t>
            </a:r>
            <a:r>
              <a:rPr lang="ru-RU" u="sng" dirty="0" err="1">
                <a:hlinkClick r:id="rId7"/>
              </a:rPr>
              <a:t>умовах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воєнного</a:t>
            </a:r>
            <a:r>
              <a:rPr lang="ru-RU" u="sng" dirty="0">
                <a:hlinkClick r:id="rId7"/>
              </a:rPr>
              <a:t> стану в </a:t>
            </a:r>
            <a:r>
              <a:rPr lang="ru-RU" u="sng" dirty="0" err="1">
                <a:hlinkClick r:id="rId7"/>
              </a:rPr>
              <a:t>Україні</a:t>
            </a:r>
            <a:r>
              <a:rPr lang="ru-RU" u="sng" dirty="0">
                <a:hlinkClick r:id="rId7"/>
              </a:rPr>
              <a:t>", 2024-06-13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>
                <a:hlinkClick r:id="rId8"/>
              </a:rPr>
              <a:t>Наказ МОН №563 </a:t>
            </a:r>
            <a:r>
              <a:rPr lang="ru-RU" u="sng" dirty="0" err="1">
                <a:hlinkClick r:id="rId8"/>
              </a:rPr>
              <a:t>від</a:t>
            </a:r>
            <a:r>
              <a:rPr lang="ru-RU" u="sng" dirty="0">
                <a:hlinkClick r:id="rId8"/>
              </a:rPr>
              <a:t> 15.05.2023 "</a:t>
            </a:r>
            <a:r>
              <a:rPr lang="ru-RU" u="sng" dirty="0" err="1">
                <a:hlinkClick r:id="rId8"/>
              </a:rPr>
              <a:t>Методичні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рекомендації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щодо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окремих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питань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здобуття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освіти</a:t>
            </a:r>
            <a:r>
              <a:rPr lang="ru-RU" u="sng" dirty="0">
                <a:hlinkClick r:id="rId8"/>
              </a:rPr>
              <a:t> в закладах </a:t>
            </a:r>
            <a:r>
              <a:rPr lang="ru-RU" u="sng" dirty="0" err="1">
                <a:hlinkClick r:id="rId8"/>
              </a:rPr>
              <a:t>загальної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середньої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освіти</a:t>
            </a:r>
            <a:r>
              <a:rPr lang="ru-RU" u="sng" dirty="0">
                <a:hlinkClick r:id="rId8"/>
              </a:rPr>
              <a:t> в </a:t>
            </a:r>
            <a:r>
              <a:rPr lang="ru-RU" u="sng" dirty="0" err="1">
                <a:hlinkClick r:id="rId8"/>
              </a:rPr>
              <a:t>умовах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воєнного</a:t>
            </a:r>
            <a:r>
              <a:rPr lang="ru-RU" u="sng" dirty="0">
                <a:hlinkClick r:id="rId8"/>
              </a:rPr>
              <a:t> стану в </a:t>
            </a:r>
            <a:r>
              <a:rPr lang="ru-RU" u="sng" dirty="0" err="1">
                <a:hlinkClick r:id="rId8"/>
              </a:rPr>
              <a:t>Україні</a:t>
            </a:r>
            <a:r>
              <a:rPr lang="ru-RU" u="sng" dirty="0">
                <a:hlinkClick r:id="rId8"/>
              </a:rPr>
              <a:t>", </a:t>
            </a:r>
            <a:r>
              <a:rPr lang="ru-RU" u="sng" dirty="0" smtClean="0">
                <a:hlinkClick r:id="rId8"/>
              </a:rPr>
              <a:t>2024-06-12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5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7">
            <a:extLst>
              <a:ext uri="{FF2B5EF4-FFF2-40B4-BE49-F238E27FC236}">
                <a16:creationId xmlns="" xmlns:a16="http://schemas.microsoft.com/office/drawing/2014/main" id="{5AD4889E-B9D1-434E-8A08-A665080E061F}"/>
              </a:ext>
            </a:extLst>
          </p:cNvPr>
          <p:cNvSpPr/>
          <p:nvPr/>
        </p:nvSpPr>
        <p:spPr>
          <a:xfrm>
            <a:off x="91440" y="26109"/>
            <a:ext cx="905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Інші документи</a:t>
            </a:r>
            <a:endParaRPr lang="uk-UA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>
                <a:hlinkClick r:id="rId3"/>
              </a:rPr>
              <a:t>Постанова КМУ №841 </a:t>
            </a:r>
            <a:r>
              <a:rPr lang="ru-RU" u="sng" dirty="0" err="1">
                <a:hlinkClick r:id="rId3"/>
              </a:rPr>
              <a:t>від</a:t>
            </a:r>
            <a:r>
              <a:rPr lang="ru-RU" u="sng" dirty="0">
                <a:hlinkClick r:id="rId3"/>
              </a:rPr>
              <a:t> 23.07.2024 "Про початок </a:t>
            </a:r>
            <a:r>
              <a:rPr lang="ru-RU" u="sng" dirty="0" err="1">
                <a:hlinkClick r:id="rId3"/>
              </a:rPr>
              <a:t>навчального</a:t>
            </a:r>
            <a:r>
              <a:rPr lang="ru-RU" u="sng" dirty="0">
                <a:hlinkClick r:id="rId3"/>
              </a:rPr>
              <a:t> року </a:t>
            </a:r>
            <a:r>
              <a:rPr lang="ru-RU" u="sng" dirty="0" err="1">
                <a:hlinkClick r:id="rId3"/>
              </a:rPr>
              <a:t>під</a:t>
            </a:r>
            <a:r>
              <a:rPr lang="ru-RU" u="sng" dirty="0">
                <a:hlinkClick r:id="rId3"/>
              </a:rPr>
              <a:t> час </a:t>
            </a:r>
            <a:r>
              <a:rPr lang="ru-RU" u="sng" dirty="0" err="1">
                <a:hlinkClick r:id="rId3"/>
              </a:rPr>
              <a:t>воєнного</a:t>
            </a:r>
            <a:r>
              <a:rPr lang="ru-RU" u="sng" dirty="0">
                <a:hlinkClick r:id="rId3"/>
              </a:rPr>
              <a:t> стану в </a:t>
            </a:r>
            <a:r>
              <a:rPr lang="ru-RU" u="sng" dirty="0" err="1">
                <a:hlinkClick r:id="rId3"/>
              </a:rPr>
              <a:t>Україні</a:t>
            </a:r>
            <a:r>
              <a:rPr lang="ru-RU" u="sng" dirty="0">
                <a:hlinkClick r:id="rId3"/>
              </a:rPr>
              <a:t>", </a:t>
            </a:r>
            <a:r>
              <a:rPr lang="ru-RU" u="sng" dirty="0" smtClean="0">
                <a:hlinkClick r:id="rId3"/>
              </a:rPr>
              <a:t>2024-07-23</a:t>
            </a:r>
            <a:endParaRPr lang="ru-RU" u="sng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 err="1">
                <a:hlinkClick r:id="rId4"/>
              </a:rPr>
              <a:t>Розпорядження</a:t>
            </a:r>
            <a:r>
              <a:rPr lang="ru-RU" u="sng" dirty="0">
                <a:hlinkClick r:id="rId4"/>
              </a:rPr>
              <a:t> КМУ № 632-р </a:t>
            </a:r>
            <a:r>
              <a:rPr lang="ru-RU" u="sng" dirty="0" err="1">
                <a:hlinkClick r:id="rId4"/>
              </a:rPr>
              <a:t>від</a:t>
            </a:r>
            <a:r>
              <a:rPr lang="ru-RU" u="sng" dirty="0">
                <a:hlinkClick r:id="rId4"/>
              </a:rPr>
              <a:t> 05.07.2024 "Про </a:t>
            </a:r>
            <a:r>
              <a:rPr lang="ru-RU" u="sng" dirty="0" err="1">
                <a:hlinkClick r:id="rId4"/>
              </a:rPr>
              <a:t>затвердження</a:t>
            </a:r>
            <a:r>
              <a:rPr lang="ru-RU" u="sng" dirty="0">
                <a:hlinkClick r:id="rId4"/>
              </a:rPr>
              <a:t> плану </a:t>
            </a:r>
            <a:r>
              <a:rPr lang="ru-RU" u="sng" dirty="0" err="1">
                <a:hlinkClick r:id="rId4"/>
              </a:rPr>
              <a:t>заходів</a:t>
            </a:r>
            <a:r>
              <a:rPr lang="ru-RU" u="sng" dirty="0">
                <a:hlinkClick r:id="rId4"/>
              </a:rPr>
              <a:t> з </a:t>
            </a:r>
            <a:r>
              <a:rPr lang="ru-RU" u="sng" dirty="0" err="1">
                <a:hlinkClick r:id="rId4"/>
              </a:rPr>
              <a:t>реалізації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Національної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стратегії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розбудови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безпечного</a:t>
            </a:r>
            <a:r>
              <a:rPr lang="ru-RU" u="sng" dirty="0">
                <a:hlinkClick r:id="rId4"/>
              </a:rPr>
              <a:t> і здорового </a:t>
            </a:r>
            <a:r>
              <a:rPr lang="ru-RU" u="sng" dirty="0" err="1">
                <a:hlinkClick r:id="rId4"/>
              </a:rPr>
              <a:t>освітнього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середовища</a:t>
            </a:r>
            <a:r>
              <a:rPr lang="ru-RU" u="sng" dirty="0">
                <a:hlinkClick r:id="rId4"/>
              </a:rPr>
              <a:t> у </a:t>
            </a:r>
            <a:r>
              <a:rPr lang="ru-RU" u="sng" dirty="0" err="1">
                <a:hlinkClick r:id="rId4"/>
              </a:rPr>
              <a:t>новій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українській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школі</a:t>
            </a:r>
            <a:r>
              <a:rPr lang="ru-RU" u="sng" dirty="0">
                <a:hlinkClick r:id="rId4"/>
              </a:rPr>
              <a:t> на 2024 </a:t>
            </a:r>
            <a:r>
              <a:rPr lang="ru-RU" u="sng" dirty="0" err="1">
                <a:hlinkClick r:id="rId4"/>
              </a:rPr>
              <a:t>рік</a:t>
            </a:r>
            <a:r>
              <a:rPr lang="ru-RU" u="sng" dirty="0">
                <a:hlinkClick r:id="rId4"/>
              </a:rPr>
              <a:t>", </a:t>
            </a:r>
            <a:r>
              <a:rPr lang="ru-RU" u="sng" dirty="0" smtClean="0">
                <a:hlinkClick r:id="rId4"/>
              </a:rPr>
              <a:t>2024-07-05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u="sng" dirty="0" smtClean="0">
                <a:hlinkClick r:id="rId5"/>
              </a:rPr>
              <a:t>Наказ </a:t>
            </a:r>
            <a:r>
              <a:rPr lang="ru-RU" u="sng" dirty="0">
                <a:hlinkClick r:id="rId5"/>
              </a:rPr>
              <a:t>МОН </a:t>
            </a:r>
            <a:r>
              <a:rPr lang="ru-RU" u="sng" dirty="0" err="1">
                <a:hlinkClick r:id="rId5"/>
              </a:rPr>
              <a:t>України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від</a:t>
            </a:r>
            <a:r>
              <a:rPr lang="ru-RU" u="sng" dirty="0">
                <a:hlinkClick r:id="rId5"/>
              </a:rPr>
              <a:t> 09.09.2022 № 805 «Про </a:t>
            </a:r>
            <a:r>
              <a:rPr lang="ru-RU" u="sng" dirty="0" err="1">
                <a:hlinkClick r:id="rId5"/>
              </a:rPr>
              <a:t>затвердження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Положення</a:t>
            </a:r>
            <a:r>
              <a:rPr lang="ru-RU" u="sng" dirty="0">
                <a:hlinkClick r:id="rId5"/>
              </a:rPr>
              <a:t> про </a:t>
            </a:r>
            <a:r>
              <a:rPr lang="ru-RU" u="sng" dirty="0" err="1">
                <a:hlinkClick r:id="rId5"/>
              </a:rPr>
              <a:t>атестацію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педагогічних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працівників</a:t>
            </a:r>
            <a:r>
              <a:rPr lang="ru-RU" u="sng" dirty="0">
                <a:hlinkClick r:id="rId5"/>
              </a:rPr>
              <a:t>»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hlinkClick r:id="rId6"/>
              </a:rPr>
              <a:t>Атестація</a:t>
            </a:r>
            <a:r>
              <a:rPr lang="ru-RU" u="sng" dirty="0">
                <a:hlinkClick r:id="rId6"/>
              </a:rPr>
              <a:t> </a:t>
            </a:r>
            <a:r>
              <a:rPr lang="ru-RU" u="sng" dirty="0" err="1">
                <a:hlinkClick r:id="rId6"/>
              </a:rPr>
              <a:t>педагогічних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працівників</a:t>
            </a:r>
            <a:r>
              <a:rPr lang="ru-RU" u="sng" dirty="0">
                <a:hlinkClick r:id="rId6"/>
              </a:rPr>
              <a:t>: </a:t>
            </a:r>
            <a:r>
              <a:rPr lang="ru-RU" u="sng" dirty="0" err="1">
                <a:hlinkClick r:id="rId6"/>
              </a:rPr>
              <a:t>запитання-відповіді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7"/>
              </a:rPr>
              <a:t>Нормативно-</a:t>
            </a:r>
            <a:r>
              <a:rPr lang="ru-RU" u="sng" dirty="0" err="1">
                <a:hlinkClick r:id="rId7"/>
              </a:rPr>
              <a:t>правова</a:t>
            </a:r>
            <a:r>
              <a:rPr lang="ru-RU" u="sng" dirty="0">
                <a:hlinkClick r:id="rId7"/>
              </a:rPr>
              <a:t> база </a:t>
            </a:r>
            <a:r>
              <a:rPr lang="ru-RU" u="sng" dirty="0" err="1">
                <a:hlinkClick r:id="rId7"/>
              </a:rPr>
              <a:t>щодо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організації</a:t>
            </a:r>
            <a:r>
              <a:rPr lang="ru-RU" u="sng" dirty="0">
                <a:hlinkClick r:id="rId7"/>
              </a:rPr>
              <a:t> та </a:t>
            </a:r>
            <a:r>
              <a:rPr lang="ru-RU" u="sng" dirty="0" err="1">
                <a:hlinkClick r:id="rId7"/>
              </a:rPr>
              <a:t>проведення</a:t>
            </a:r>
            <a:r>
              <a:rPr lang="ru-RU" u="sng" dirty="0">
                <a:hlinkClick r:id="rId7"/>
              </a:rPr>
              <a:t> </a:t>
            </a:r>
            <a:r>
              <a:rPr lang="ru-RU" dirty="0" err="1">
                <a:hlinkClick r:id="rId7"/>
              </a:rPr>
              <a:t>атестації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педагогічних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працівників</a:t>
            </a:r>
            <a:r>
              <a:rPr lang="ru-RU" u="sng" dirty="0">
                <a:hlinkClick r:id="rId7"/>
              </a:rPr>
              <a:t> у 2024/2025 </a:t>
            </a:r>
            <a:r>
              <a:rPr lang="ru-RU" u="sng" dirty="0" err="1" smtClean="0">
                <a:hlinkClick r:id="rId7"/>
              </a:rPr>
              <a:t>н.р</a:t>
            </a:r>
            <a:r>
              <a:rPr lang="ru-RU" u="sng" dirty="0" smtClean="0">
                <a:hlinkClick r:id="rId7"/>
              </a:rPr>
              <a:t>.</a:t>
            </a:r>
            <a:endParaRPr lang="ru-RU" u="sng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>
                <a:hlinkClick r:id="rId8"/>
              </a:rPr>
              <a:t>Наказ МОН </a:t>
            </a:r>
            <a:r>
              <a:rPr lang="ru-RU" u="sng" dirty="0" err="1">
                <a:hlinkClick r:id="rId8"/>
              </a:rPr>
              <a:t>України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від</a:t>
            </a:r>
            <a:r>
              <a:rPr lang="ru-RU" u="sng" dirty="0">
                <a:hlinkClick r:id="rId8"/>
              </a:rPr>
              <a:t> 18.08.2023 № 1014 «Про </a:t>
            </a:r>
            <a:r>
              <a:rPr lang="ru-RU" u="sng" dirty="0" err="1">
                <a:hlinkClick r:id="rId8"/>
              </a:rPr>
              <a:t>затвердження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типової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освітньої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програми</a:t>
            </a:r>
            <a:r>
              <a:rPr lang="ru-RU" u="sng" dirty="0">
                <a:hlinkClick r:id="rId8"/>
              </a:rPr>
              <a:t> для </a:t>
            </a:r>
            <a:r>
              <a:rPr lang="ru-RU" u="sng" dirty="0" err="1">
                <a:hlinkClick r:id="rId8"/>
              </a:rPr>
              <a:t>навчання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дітей</a:t>
            </a:r>
            <a:r>
              <a:rPr lang="ru-RU" u="sng" dirty="0">
                <a:hlinkClick r:id="rId8"/>
              </a:rPr>
              <a:t>, </a:t>
            </a:r>
            <a:r>
              <a:rPr lang="ru-RU" u="sng" dirty="0" err="1">
                <a:hlinkClick r:id="rId8"/>
              </a:rPr>
              <a:t>які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виїхали</a:t>
            </a:r>
            <a:r>
              <a:rPr lang="ru-RU" u="sng" dirty="0">
                <a:hlinkClick r:id="rId8"/>
              </a:rPr>
              <a:t> з </a:t>
            </a:r>
            <a:r>
              <a:rPr lang="ru-RU" u="sng" dirty="0" err="1">
                <a:hlinkClick r:id="rId8"/>
              </a:rPr>
              <a:t>України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внаслідок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повномасштабного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вторгнення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російської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федерації</a:t>
            </a:r>
            <a:r>
              <a:rPr lang="ru-RU" u="sng" dirty="0">
                <a:hlinkClick r:id="rId8"/>
              </a:rPr>
              <a:t> і </a:t>
            </a:r>
            <a:r>
              <a:rPr lang="ru-RU" u="sng" dirty="0" err="1">
                <a:hlinkClick r:id="rId8"/>
              </a:rPr>
              <a:t>здобувають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освіту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одночасно</a:t>
            </a:r>
            <a:r>
              <a:rPr lang="ru-RU" u="sng" dirty="0">
                <a:hlinkClick r:id="rId8"/>
              </a:rPr>
              <a:t> в закладах </a:t>
            </a:r>
            <a:r>
              <a:rPr lang="ru-RU" u="sng" dirty="0" err="1">
                <a:hlinkClick r:id="rId8"/>
              </a:rPr>
              <a:t>освіти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країни</a:t>
            </a:r>
            <a:r>
              <a:rPr lang="ru-RU" u="sng" dirty="0">
                <a:hlinkClick r:id="rId8"/>
              </a:rPr>
              <a:t> </a:t>
            </a:r>
            <a:r>
              <a:rPr lang="ru-RU" u="sng" dirty="0" err="1">
                <a:hlinkClick r:id="rId8"/>
              </a:rPr>
              <a:t>перебування</a:t>
            </a:r>
            <a:r>
              <a:rPr lang="ru-RU" u="sng" dirty="0">
                <a:hlinkClick r:id="rId8"/>
              </a:rPr>
              <a:t> та </a:t>
            </a:r>
            <a:r>
              <a:rPr lang="ru-RU" u="sng" dirty="0" err="1">
                <a:hlinkClick r:id="rId8"/>
              </a:rPr>
              <a:t>України</a:t>
            </a:r>
            <a:r>
              <a:rPr lang="ru-RU" u="sng" dirty="0" smtClean="0">
                <a:hlinkClick r:id="rId8"/>
              </a:rPr>
              <a:t>»</a:t>
            </a:r>
            <a:endParaRPr lang="uk-UA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u="sng" dirty="0" err="1" smtClean="0">
                <a:hlinkClick r:id="rId9"/>
              </a:rPr>
              <a:t>Методичні</a:t>
            </a:r>
            <a:r>
              <a:rPr lang="ru-RU" u="sng" dirty="0" smtClean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рекомендації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щодо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розвитку</a:t>
            </a:r>
            <a:r>
              <a:rPr lang="ru-RU" u="sng" dirty="0">
                <a:hlinkClick r:id="rId9"/>
              </a:rPr>
              <a:t> </a:t>
            </a:r>
            <a:r>
              <a:rPr lang="en-US" u="sng" dirty="0">
                <a:hlinkClick r:id="rId9"/>
              </a:rPr>
              <a:t>STEM-</a:t>
            </a:r>
            <a:r>
              <a:rPr lang="ru-RU" u="sng" dirty="0" err="1">
                <a:hlinkClick r:id="rId9"/>
              </a:rPr>
              <a:t>освіти</a:t>
            </a:r>
            <a:r>
              <a:rPr lang="ru-RU" u="sng" dirty="0">
                <a:hlinkClick r:id="rId9"/>
              </a:rPr>
              <a:t> в закладах </a:t>
            </a:r>
            <a:r>
              <a:rPr lang="ru-RU" u="sng" dirty="0" err="1">
                <a:hlinkClick r:id="rId9"/>
              </a:rPr>
              <a:t>загальної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середньої</a:t>
            </a:r>
            <a:r>
              <a:rPr lang="ru-RU" u="sng" dirty="0">
                <a:hlinkClick r:id="rId9"/>
              </a:rPr>
              <a:t> та </a:t>
            </a:r>
            <a:r>
              <a:rPr lang="ru-RU" u="sng" dirty="0" err="1">
                <a:hlinkClick r:id="rId9"/>
              </a:rPr>
              <a:t>позашкільної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>
                <a:hlinkClick r:id="rId9"/>
              </a:rPr>
              <a:t>освіти</a:t>
            </a:r>
            <a:r>
              <a:rPr lang="ru-RU" u="sng" dirty="0">
                <a:hlinkClick r:id="rId9"/>
              </a:rPr>
              <a:t> у 2024/2025 </a:t>
            </a:r>
            <a:r>
              <a:rPr lang="ru-RU" u="sng" dirty="0" err="1">
                <a:hlinkClick r:id="rId9"/>
              </a:rPr>
              <a:t>навчальному</a:t>
            </a:r>
            <a:r>
              <a:rPr lang="ru-RU" u="sng" dirty="0">
                <a:hlinkClick r:id="rId9"/>
              </a:rPr>
              <a:t> </a:t>
            </a:r>
            <a:r>
              <a:rPr lang="ru-RU" u="sng" dirty="0" err="1" smtClean="0">
                <a:hlinkClick r:id="rId9"/>
              </a:rPr>
              <a:t>році</a:t>
            </a:r>
            <a:endParaRPr lang="uk-UA" dirty="0" smtClean="0">
              <a:solidFill>
                <a:schemeClr val="accent2"/>
              </a:solidFill>
              <a:cs typeface="Arial" panose="020B0604020202020204" pitchFamily="34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Наказ </a:t>
            </a:r>
            <a:r>
              <a:rPr lang="uk-UA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Міністерства охорони здоров’я України від 01 серпня 2022 року № 1371 «Про затвердження Змін до деяких наказів Міністерства охорони здоров’я України» (щодо тривалості онлайн-уроків для школярів)</a:t>
            </a:r>
            <a:endParaRPr lang="uk-UA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chemeClr val="accent2"/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Державна служба України з надзвичайних ситуацій № 03-1870/162-2 від 14.06.2022 року «Про організацію укриття працівників та дітей у закладах освіти»</a:t>
            </a:r>
            <a:endParaRPr lang="uk-UA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chemeClr val="accent2"/>
                </a:solidFill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Наказ МОЗ №2205 від 25.09.2020 «Про затвердження Санітарного регламенту для закладів загальної середньої освіти</a:t>
            </a:r>
            <a:r>
              <a:rPr lang="uk-UA" dirty="0" smtClean="0">
                <a:solidFill>
                  <a:schemeClr val="accent2"/>
                </a:solidFill>
                <a:cs typeface="Arial" panose="020B0604020202020204" pitchFamily="34" charset="0"/>
              </a:rPr>
              <a:t>»</a:t>
            </a:r>
            <a:endParaRPr lang="uk-UA" dirty="0">
              <a:solidFill>
                <a:schemeClr val="bg2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7">
            <a:extLst>
              <a:ext uri="{FF2B5EF4-FFF2-40B4-BE49-F238E27FC236}">
                <a16:creationId xmlns="" xmlns:a16="http://schemas.microsoft.com/office/drawing/2014/main" id="{5AD4889E-B9D1-434E-8A08-A665080E061F}"/>
              </a:ext>
            </a:extLst>
          </p:cNvPr>
          <p:cNvSpPr/>
          <p:nvPr/>
        </p:nvSpPr>
        <p:spPr>
          <a:xfrm>
            <a:off x="91440" y="26109"/>
            <a:ext cx="905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Інші документи</a:t>
            </a:r>
            <a:endParaRPr lang="uk-UA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u="sng" dirty="0" smtClean="0">
                <a:hlinkClick r:id="rId3"/>
              </a:rPr>
              <a:t>Наказ </a:t>
            </a:r>
            <a:r>
              <a:rPr lang="ru-RU" u="sng" dirty="0">
                <a:hlinkClick r:id="rId3"/>
              </a:rPr>
              <a:t>МОН </a:t>
            </a:r>
            <a:r>
              <a:rPr lang="ru-RU" u="sng" dirty="0" err="1">
                <a:hlinkClick r:id="rId3"/>
              </a:rPr>
              <a:t>України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від</a:t>
            </a:r>
            <a:r>
              <a:rPr lang="ru-RU" u="sng" dirty="0">
                <a:hlinkClick r:id="rId3"/>
              </a:rPr>
              <a:t> 08.08.2022 № 707 «Про </a:t>
            </a:r>
            <a:r>
              <a:rPr lang="ru-RU" u="sng" dirty="0" err="1">
                <a:hlinkClick r:id="rId3"/>
              </a:rPr>
              <a:t>затвердження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Інструкції</a:t>
            </a:r>
            <a:r>
              <a:rPr lang="ru-RU" u="sng" dirty="0">
                <a:hlinkClick r:id="rId3"/>
              </a:rPr>
              <a:t> з </a:t>
            </a:r>
            <a:r>
              <a:rPr lang="ru-RU" u="sng" dirty="0" err="1">
                <a:hlinkClick r:id="rId3"/>
              </a:rPr>
              <a:t>ведення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ділової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документації</a:t>
            </a:r>
            <a:r>
              <a:rPr lang="ru-RU" u="sng" dirty="0">
                <a:hlinkClick r:id="rId3"/>
              </a:rPr>
              <a:t> у закладах </a:t>
            </a:r>
            <a:r>
              <a:rPr lang="ru-RU" u="sng" dirty="0" err="1">
                <a:hlinkClick r:id="rId3"/>
              </a:rPr>
              <a:t>загальної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середньої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освіти</a:t>
            </a:r>
            <a:r>
              <a:rPr lang="ru-RU" u="sng" dirty="0">
                <a:hlinkClick r:id="rId3"/>
              </a:rPr>
              <a:t> в </a:t>
            </a:r>
            <a:r>
              <a:rPr lang="ru-RU" u="sng" dirty="0" err="1">
                <a:hlinkClick r:id="rId3"/>
              </a:rPr>
              <a:t>електронній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формі</a:t>
            </a:r>
            <a:r>
              <a:rPr lang="ru-RU" u="sng" dirty="0" smtClean="0">
                <a:hlinkClick r:id="rId3"/>
              </a:rPr>
              <a:t>»</a:t>
            </a:r>
            <a:endParaRPr lang="ru-RU" dirty="0"/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u="sng" dirty="0" smtClean="0">
                <a:hlinkClick r:id="rId4"/>
              </a:rPr>
              <a:t>Наказ </a:t>
            </a:r>
            <a:r>
              <a:rPr lang="ru-RU" u="sng" dirty="0">
                <a:hlinkClick r:id="rId4"/>
              </a:rPr>
              <a:t>МОН </a:t>
            </a:r>
            <a:r>
              <a:rPr lang="ru-RU" u="sng" dirty="0" err="1">
                <a:hlinkClick r:id="rId4"/>
              </a:rPr>
              <a:t>України</a:t>
            </a:r>
            <a:r>
              <a:rPr lang="ru-RU" u="sng" dirty="0">
                <a:hlinkClick r:id="rId4"/>
              </a:rPr>
              <a:t>  </a:t>
            </a:r>
            <a:r>
              <a:rPr lang="ru-RU" u="sng" dirty="0" err="1">
                <a:hlinkClick r:id="rId4"/>
              </a:rPr>
              <a:t>від</a:t>
            </a:r>
            <a:r>
              <a:rPr lang="ru-RU" u="sng" dirty="0">
                <a:hlinkClick r:id="rId4"/>
              </a:rPr>
              <a:t> 13.05.2022 № 438 «Про </a:t>
            </a:r>
            <a:r>
              <a:rPr lang="ru-RU" u="sng" dirty="0" err="1">
                <a:hlinkClick r:id="rId4"/>
              </a:rPr>
              <a:t>деякі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питання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зарахування</a:t>
            </a:r>
            <a:r>
              <a:rPr lang="ru-RU" u="sng" dirty="0">
                <a:hlinkClick r:id="rId4"/>
              </a:rPr>
              <a:t> до </a:t>
            </a:r>
            <a:r>
              <a:rPr lang="ru-RU" u="sng" dirty="0" err="1">
                <a:hlinkClick r:id="rId4"/>
              </a:rPr>
              <a:t>закладів</a:t>
            </a:r>
            <a:r>
              <a:rPr lang="ru-RU" u="sng" dirty="0">
                <a:hlinkClick r:id="rId4"/>
              </a:rPr>
              <a:t>  </a:t>
            </a:r>
            <a:r>
              <a:rPr lang="ru-RU" u="sng" dirty="0" err="1">
                <a:hlinkClick r:id="rId4"/>
              </a:rPr>
              <a:t>загальної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середньої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освіти</a:t>
            </a:r>
            <a:r>
              <a:rPr lang="ru-RU" u="sng" dirty="0">
                <a:hlinkClick r:id="rId4"/>
              </a:rPr>
              <a:t> в </a:t>
            </a:r>
            <a:r>
              <a:rPr lang="ru-RU" u="sng" dirty="0" err="1">
                <a:hlinkClick r:id="rId4"/>
              </a:rPr>
              <a:t>умовах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воєнного</a:t>
            </a:r>
            <a:r>
              <a:rPr lang="ru-RU" u="sng" dirty="0">
                <a:hlinkClick r:id="rId4"/>
              </a:rPr>
              <a:t> стану в </a:t>
            </a:r>
            <a:r>
              <a:rPr lang="ru-RU" u="sng" dirty="0" err="1">
                <a:hlinkClick r:id="rId4"/>
              </a:rPr>
              <a:t>Україні</a:t>
            </a:r>
            <a:r>
              <a:rPr lang="ru-RU" u="sng" dirty="0">
                <a:hlinkClick r:id="rId4"/>
              </a:rPr>
              <a:t>» </a:t>
            </a:r>
            <a:endParaRPr lang="ru-RU" dirty="0"/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u="sng" dirty="0" smtClean="0">
                <a:hlinkClick r:id="rId5"/>
              </a:rPr>
              <a:t>Наказ </a:t>
            </a:r>
            <a:r>
              <a:rPr lang="ru-RU" u="sng" dirty="0">
                <a:hlinkClick r:id="rId5"/>
              </a:rPr>
              <a:t>МОН </a:t>
            </a:r>
            <a:r>
              <a:rPr lang="ru-RU" u="sng" dirty="0" err="1">
                <a:hlinkClick r:id="rId5"/>
              </a:rPr>
              <a:t>України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від</a:t>
            </a:r>
            <a:r>
              <a:rPr lang="ru-RU" u="sng" dirty="0">
                <a:hlinkClick r:id="rId5"/>
              </a:rPr>
              <a:t> 08.09.2020 № 1115 «</a:t>
            </a:r>
            <a:r>
              <a:rPr lang="ru-RU" u="sng" dirty="0" err="1">
                <a:hlinkClick r:id="rId5"/>
              </a:rPr>
              <a:t>Деякі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питання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організації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дистанційного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 smtClean="0">
                <a:hlinkClick r:id="rId5"/>
              </a:rPr>
              <a:t>навчання</a:t>
            </a:r>
            <a:r>
              <a:rPr lang="ru-RU" u="sng" dirty="0" smtClean="0">
                <a:hlinkClick r:id="rId5"/>
              </a:rPr>
              <a:t>»</a:t>
            </a:r>
            <a:endParaRPr lang="ru-RU" dirty="0"/>
          </a:p>
          <a:p>
            <a:pPr marL="285750" indent="-285750" fontAlgn="base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2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Положення </a:t>
            </a:r>
            <a:r>
              <a:rPr lang="uk-UA" dirty="0">
                <a:solidFill>
                  <a:schemeClr val="accent2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про сертифікацію педагогічних працівників (зі змінами від 24.12.2019 р)</a:t>
            </a:r>
            <a:endParaRPr lang="uk-UA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Положення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про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інституційну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та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дуальну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форми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здобуття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повної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загальної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   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середньої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освіти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затвердженого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наказом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МОНу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23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квітня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2019 року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№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536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редакції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наказу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МОНу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від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10 лютого 2021 року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No 160),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зареєстрованим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Міністерстві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юстиції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22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травня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2019 р. за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№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 547/33518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Положення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про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індивідуальну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форму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здобуття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повної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загальної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середньої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  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освіти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затвердженого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наказом МОН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12.01.2016 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№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8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редакції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наказу МОН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від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10 лютого 2021року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No 160),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зареєстрованим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Міністерстві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юстиції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03 лютого 2016 р. за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№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184/28314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Порядок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зарахування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,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відрахування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та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переведення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учнів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до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державних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та 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комунальних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закладів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b="1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освіти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для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здобуття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повної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загальної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середньої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освіти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,  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затвердженого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наказом МОН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України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16.04.2018  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No 367,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зареєстрованим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в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Міністерстві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юстиції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України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05 </a:t>
            </a:r>
            <a:r>
              <a:rPr lang="ru-RU" dirty="0" err="1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травня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 2018р за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No 564/32016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.</a:t>
            </a: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" y="327940"/>
            <a:ext cx="8812530" cy="5258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latin typeface="+mj-lt"/>
                <a:ea typeface="Times New Roman"/>
              </a:rPr>
              <a:t>Орієнтовна структура 2024/2025 навчального року в умовах війни</a:t>
            </a:r>
            <a:endParaRPr lang="ru-RU" b="1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+mj-lt"/>
                <a:ea typeface="Times New Roman"/>
              </a:rPr>
              <a:t>	</a:t>
            </a:r>
            <a:r>
              <a:rPr lang="uk-UA" dirty="0">
                <a:solidFill>
                  <a:srgbClr val="212121"/>
                </a:solidFill>
                <a:latin typeface="+mj-lt"/>
                <a:ea typeface="Times New Roman"/>
              </a:rPr>
              <a:t>Відповідно до постанови </a:t>
            </a:r>
            <a:r>
              <a:rPr lang="uk-UA" dirty="0">
                <a:latin typeface="+mj-lt"/>
                <a:ea typeface="Times New Roman"/>
              </a:rPr>
              <a:t>Кабінету Міністрів України «Про початок навчального року під час воєнного стану в Україні» від 23 липня 2024 року №841 тривалість 2024/2025 навчального року в закладах загальної середньої освіти визначено з 2 вересня 2024 року до 30 червня 2025 року.</a:t>
            </a:r>
            <a:endParaRPr lang="ru-RU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+mj-lt"/>
                <a:ea typeface="Times New Roman"/>
              </a:rPr>
              <a:t>	</a:t>
            </a:r>
            <a:endParaRPr lang="ru-RU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+mj-lt"/>
                <a:ea typeface="Times New Roman"/>
              </a:rPr>
              <a:t>Шкільні канікули 2024-2025 навчального року</a:t>
            </a:r>
            <a:endParaRPr lang="ru-RU" b="1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+mj-lt"/>
                <a:ea typeface="Times New Roman"/>
              </a:rPr>
              <a:t>Система навчання передбачає 4 канікулярних періоди:</a:t>
            </a:r>
            <a:endParaRPr lang="ru-RU" dirty="0">
              <a:latin typeface="+mj-lt"/>
              <a:ea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+mj-lt"/>
                <a:ea typeface="Calibri"/>
                <a:cs typeface="Times New Roman"/>
              </a:rPr>
              <a:t>осінні канікули – з 28 жовтня по 03 листопада  2024 року;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+mj-lt"/>
                <a:ea typeface="Calibri"/>
                <a:cs typeface="Times New Roman"/>
              </a:rPr>
              <a:t>зимові канікули – з 23 грудня 2024 до 12 січня 2025 року;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+mj-lt"/>
                <a:ea typeface="Calibri"/>
                <a:cs typeface="Times New Roman"/>
              </a:rPr>
              <a:t>весняні канікули – з 24 березня по 30 березня 2025 року;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+mj-lt"/>
                <a:ea typeface="Calibri"/>
                <a:cs typeface="Times New Roman"/>
              </a:rPr>
              <a:t>останній навчальний день 2024/2025 </a:t>
            </a:r>
            <a:r>
              <a:rPr lang="uk-UA" dirty="0" err="1">
                <a:latin typeface="+mj-lt"/>
                <a:ea typeface="Calibri"/>
                <a:cs typeface="Times New Roman"/>
              </a:rPr>
              <a:t>н.р</a:t>
            </a:r>
            <a:r>
              <a:rPr lang="uk-UA" dirty="0">
                <a:latin typeface="+mj-lt"/>
                <a:ea typeface="Calibri"/>
                <a:cs typeface="Times New Roman"/>
              </a:rPr>
              <a:t>. – 06 червня 2025 року («Свято Останнього дзвоника»)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+mj-lt"/>
                <a:ea typeface="Calibri"/>
                <a:cs typeface="Times New Roman"/>
              </a:rPr>
              <a:t>літні канікули – з 09 червня по 31 серпня 2025 року.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792480" algn="l"/>
              </a:tabLst>
            </a:pPr>
            <a:r>
              <a:rPr lang="uk-UA" dirty="0">
                <a:latin typeface="+mj-lt"/>
                <a:ea typeface="Calibri"/>
                <a:cs typeface="Times New Roman"/>
              </a:rPr>
              <a:t> 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792480" algn="l"/>
              </a:tabLst>
            </a:pPr>
            <a:r>
              <a:rPr lang="uk-UA" dirty="0">
                <a:latin typeface="+mj-lt"/>
                <a:ea typeface="Calibri"/>
                <a:cs typeface="Times New Roman"/>
              </a:rPr>
              <a:t>	Зважаючи на </a:t>
            </a:r>
            <a:r>
              <a:rPr lang="uk-UA" dirty="0" err="1">
                <a:latin typeface="+mj-lt"/>
                <a:ea typeface="Calibri"/>
                <a:cs typeface="Times New Roman"/>
              </a:rPr>
              <a:t>безпекову</a:t>
            </a:r>
            <a:r>
              <a:rPr lang="uk-UA" dirty="0">
                <a:latin typeface="+mj-lt"/>
                <a:ea typeface="Calibri"/>
                <a:cs typeface="Times New Roman"/>
              </a:rPr>
              <a:t> ситуацію та інші чинники, які можуть впливати на організацію освітнього процесу, можливе коригування структури 2024/2025 навчального року. </a:t>
            </a:r>
            <a:endParaRPr lang="ru-RU" dirty="0"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8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0"/>
            <a:ext cx="8423910" cy="67437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Кількість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годин на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вивчення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хімії</a:t>
            </a:r>
            <a:endParaRPr lang="ru-RU" sz="1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800" dirty="0">
                <a:latin typeface="+mj-lt"/>
                <a:cs typeface="Times New Roman" pitchFamily="18" charset="0"/>
              </a:rPr>
              <a:t/>
            </a:r>
            <a:br>
              <a:rPr lang="ru-RU" sz="1800" dirty="0">
                <a:latin typeface="+mj-lt"/>
                <a:cs typeface="Times New Roman" pitchFamily="18" charset="0"/>
              </a:rPr>
            </a:br>
            <a:r>
              <a:rPr lang="ru-RU" sz="1800" dirty="0" err="1">
                <a:latin typeface="+mj-lt"/>
                <a:cs typeface="Times New Roman" pitchFamily="18" charset="0"/>
              </a:rPr>
              <a:t>Відповідно</a:t>
            </a:r>
            <a:r>
              <a:rPr lang="ru-RU" sz="1800" dirty="0">
                <a:latin typeface="+mj-lt"/>
                <a:cs typeface="Times New Roman" pitchFamily="18" charset="0"/>
              </a:rPr>
              <a:t> до </a:t>
            </a:r>
            <a:r>
              <a:rPr lang="ru-RU" sz="1800" dirty="0" err="1">
                <a:latin typeface="+mj-lt"/>
                <a:cs typeface="Times New Roman" pitchFamily="18" charset="0"/>
              </a:rPr>
              <a:t>Типової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освітньої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програми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для 5-9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класів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закладів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загальної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середньої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освіти</a:t>
            </a:r>
            <a:r>
              <a:rPr lang="ru-RU" sz="1800" dirty="0" smtClean="0">
                <a:latin typeface="+mj-lt"/>
                <a:cs typeface="Times New Roman" pitchFamily="18" charset="0"/>
              </a:rPr>
              <a:t>, </a:t>
            </a:r>
            <a:r>
              <a:rPr lang="ru-RU" sz="1800" dirty="0" err="1">
                <a:latin typeface="+mj-lt"/>
                <a:cs typeface="Times New Roman" pitchFamily="18" charset="0"/>
              </a:rPr>
              <a:t>затвердженої</a:t>
            </a:r>
            <a:r>
              <a:rPr lang="ru-RU" sz="1800" dirty="0">
                <a:latin typeface="+mj-lt"/>
                <a:cs typeface="Times New Roman" pitchFamily="18" charset="0"/>
              </a:rPr>
              <a:t> наказом МОН </a:t>
            </a:r>
            <a:r>
              <a:rPr lang="ru-RU" sz="1800" dirty="0" err="1">
                <a:latin typeface="+mj-lt"/>
                <a:cs typeface="Times New Roman" pitchFamily="18" charset="0"/>
              </a:rPr>
              <a:t>України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від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19.02.2021 </a:t>
            </a:r>
            <a:r>
              <a:rPr lang="en-US" sz="1800" dirty="0">
                <a:latin typeface="+mj-lt"/>
                <a:cs typeface="Times New Roman" pitchFamily="18" charset="0"/>
              </a:rPr>
              <a:t>No </a:t>
            </a:r>
            <a:r>
              <a:rPr lang="uk-UA" sz="1800" dirty="0" smtClean="0">
                <a:latin typeface="+mj-lt"/>
                <a:cs typeface="Times New Roman" pitchFamily="18" charset="0"/>
              </a:rPr>
              <a:t>235, </a:t>
            </a:r>
            <a:r>
              <a:rPr lang="uk-UA" sz="1800" dirty="0" err="1" smtClean="0">
                <a:latin typeface="+mj-lt"/>
                <a:cs typeface="Times New Roman" pitchFamily="18" charset="0"/>
              </a:rPr>
              <a:t>редакціїнаказу</a:t>
            </a:r>
            <a:r>
              <a:rPr lang="uk-UA" sz="1800" dirty="0" smtClean="0">
                <a:latin typeface="+mj-lt"/>
                <a:cs typeface="Times New Roman" pitchFamily="18" charset="0"/>
              </a:rPr>
              <a:t> МОН від 09.08.2024 №1120</a:t>
            </a:r>
            <a:r>
              <a:rPr lang="en-US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>
                <a:latin typeface="+mj-lt"/>
                <a:cs typeface="Times New Roman" pitchFamily="18" charset="0"/>
              </a:rPr>
              <a:t>у </a:t>
            </a:r>
            <a:r>
              <a:rPr lang="ru-RU" sz="1800" dirty="0" err="1">
                <a:latin typeface="+mj-lt"/>
                <a:cs typeface="Times New Roman" pitchFamily="18" charset="0"/>
              </a:rPr>
              <a:t>всіх</a:t>
            </a:r>
            <a:r>
              <a:rPr lang="ru-RU" sz="1800" dirty="0">
                <a:latin typeface="+mj-lt"/>
                <a:cs typeface="Times New Roman" pitchFamily="18" charset="0"/>
              </a:rPr>
              <a:t> закладах </a:t>
            </a:r>
            <a:r>
              <a:rPr lang="ru-RU" sz="1800" dirty="0" err="1">
                <a:latin typeface="+mj-lt"/>
                <a:cs typeface="Times New Roman" pitchFamily="18" charset="0"/>
              </a:rPr>
              <a:t>загальної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середньої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освіти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хімія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вивчається</a:t>
            </a:r>
            <a:r>
              <a:rPr lang="ru-RU" sz="1800" dirty="0">
                <a:latin typeface="+mj-lt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800" dirty="0" smtClean="0">
                <a:latin typeface="+mj-lt"/>
                <a:cs typeface="Times New Roman" pitchFamily="18" charset="0"/>
              </a:rPr>
              <a:t>               у </a:t>
            </a:r>
            <a:r>
              <a:rPr lang="ru-RU" sz="1800" dirty="0">
                <a:latin typeface="+mj-lt"/>
                <a:cs typeface="Times New Roman" pitchFamily="18" charset="0"/>
              </a:rPr>
              <a:t>7 </a:t>
            </a:r>
            <a:r>
              <a:rPr lang="ru-RU" sz="1800" dirty="0" err="1">
                <a:latin typeface="+mj-lt"/>
                <a:cs typeface="Times New Roman" pitchFamily="18" charset="0"/>
              </a:rPr>
              <a:t>класі</a:t>
            </a:r>
            <a:r>
              <a:rPr lang="ru-RU" sz="1800" dirty="0">
                <a:latin typeface="+mj-lt"/>
                <a:cs typeface="Times New Roman" pitchFamily="18" charset="0"/>
              </a:rPr>
              <a:t> – </a:t>
            </a:r>
            <a:r>
              <a:rPr lang="ru-RU" sz="1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година </a:t>
            </a:r>
            <a:r>
              <a:rPr lang="ru-RU" sz="1800" dirty="0">
                <a:latin typeface="+mj-lt"/>
                <a:cs typeface="Times New Roman" pitchFamily="18" charset="0"/>
              </a:rPr>
              <a:t>на </a:t>
            </a:r>
            <a:r>
              <a:rPr lang="ru-RU" sz="1800" dirty="0" err="1">
                <a:latin typeface="+mj-lt"/>
                <a:cs typeface="Times New Roman" pitchFamily="18" charset="0"/>
              </a:rPr>
              <a:t>тиждень</a:t>
            </a:r>
            <a:r>
              <a:rPr lang="ru-RU" sz="1800" dirty="0" smtClean="0">
                <a:latin typeface="+mj-lt"/>
                <a:cs typeface="Times New Roman" pitchFamily="18" charset="0"/>
              </a:rPr>
              <a:t>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800" dirty="0" err="1" smtClean="0">
                <a:latin typeface="+mj-lt"/>
                <a:cs typeface="Times New Roman" pitchFamily="18" charset="0"/>
              </a:rPr>
              <a:t>Відповідно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>
                <a:latin typeface="+mj-lt"/>
                <a:cs typeface="Times New Roman" pitchFamily="18" charset="0"/>
              </a:rPr>
              <a:t>до </a:t>
            </a:r>
            <a:r>
              <a:rPr lang="ru-RU" sz="1800" dirty="0" err="1">
                <a:latin typeface="+mj-lt"/>
                <a:cs typeface="Times New Roman" pitchFamily="18" charset="0"/>
              </a:rPr>
              <a:t>Типової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освітньої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програми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закладів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загальної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середньої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освіти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en-US" sz="1800" dirty="0">
                <a:latin typeface="+mj-lt"/>
                <a:cs typeface="Times New Roman" pitchFamily="18" charset="0"/>
              </a:rPr>
              <a:t>II </a:t>
            </a:r>
            <a:r>
              <a:rPr lang="ru-RU" sz="1800" dirty="0" err="1">
                <a:latin typeface="+mj-lt"/>
                <a:cs typeface="Times New Roman" pitchFamily="18" charset="0"/>
              </a:rPr>
              <a:t>ступеня</a:t>
            </a:r>
            <a:r>
              <a:rPr lang="ru-RU" sz="1800" dirty="0">
                <a:latin typeface="+mj-lt"/>
                <a:cs typeface="Times New Roman" pitchFamily="18" charset="0"/>
              </a:rPr>
              <a:t>, </a:t>
            </a:r>
            <a:r>
              <a:rPr lang="ru-RU" sz="1800" dirty="0" err="1">
                <a:latin typeface="+mj-lt"/>
                <a:cs typeface="Times New Roman" pitchFamily="18" charset="0"/>
              </a:rPr>
              <a:t>затвердженої</a:t>
            </a:r>
            <a:r>
              <a:rPr lang="ru-RU" sz="1800" dirty="0">
                <a:latin typeface="+mj-lt"/>
                <a:cs typeface="Times New Roman" pitchFamily="18" charset="0"/>
              </a:rPr>
              <a:t> наказом МОН </a:t>
            </a:r>
            <a:r>
              <a:rPr lang="ru-RU" sz="1800" dirty="0" err="1">
                <a:latin typeface="+mj-lt"/>
                <a:cs typeface="Times New Roman" pitchFamily="18" charset="0"/>
              </a:rPr>
              <a:t>України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від</a:t>
            </a:r>
            <a:r>
              <a:rPr lang="ru-RU" sz="1800" dirty="0">
                <a:latin typeface="+mj-lt"/>
                <a:cs typeface="Times New Roman" pitchFamily="18" charset="0"/>
              </a:rPr>
              <a:t> 20.04.2018 </a:t>
            </a:r>
            <a:r>
              <a:rPr lang="en-US" sz="1800" dirty="0">
                <a:latin typeface="+mj-lt"/>
                <a:cs typeface="Times New Roman" pitchFamily="18" charset="0"/>
              </a:rPr>
              <a:t>No 405 </a:t>
            </a:r>
            <a:r>
              <a:rPr lang="ru-RU" sz="1800" dirty="0">
                <a:latin typeface="+mj-lt"/>
                <a:cs typeface="Times New Roman" pitchFamily="18" charset="0"/>
              </a:rPr>
              <a:t>у </a:t>
            </a:r>
            <a:r>
              <a:rPr lang="ru-RU" sz="1800" dirty="0" err="1">
                <a:latin typeface="+mj-lt"/>
                <a:cs typeface="Times New Roman" pitchFamily="18" charset="0"/>
              </a:rPr>
              <a:t>всіх</a:t>
            </a:r>
            <a:r>
              <a:rPr lang="ru-RU" sz="1800" dirty="0">
                <a:latin typeface="+mj-lt"/>
                <a:cs typeface="Times New Roman" pitchFamily="18" charset="0"/>
              </a:rPr>
              <a:t> закладах </a:t>
            </a:r>
            <a:r>
              <a:rPr lang="ru-RU" sz="1800" dirty="0" err="1">
                <a:latin typeface="+mj-lt"/>
                <a:cs typeface="Times New Roman" pitchFamily="18" charset="0"/>
              </a:rPr>
              <a:t>загальної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середньої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освіти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хімія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вивчається</a:t>
            </a:r>
            <a:r>
              <a:rPr lang="ru-RU" sz="1800" dirty="0" smtClean="0">
                <a:latin typeface="+mj-lt"/>
                <a:cs typeface="Times New Roman" pitchFamily="18" charset="0"/>
              </a:rPr>
              <a:t>:</a:t>
            </a:r>
            <a:r>
              <a:rPr lang="ru-RU" sz="1800" dirty="0">
                <a:latin typeface="+mj-lt"/>
                <a:cs typeface="Times New Roman" pitchFamily="18" charset="0"/>
              </a:rPr>
              <a:t/>
            </a:r>
            <a:br>
              <a:rPr lang="ru-RU" sz="1800" dirty="0">
                <a:latin typeface="+mj-lt"/>
                <a:cs typeface="Times New Roman" pitchFamily="18" charset="0"/>
              </a:rPr>
            </a:br>
            <a:r>
              <a:rPr lang="ru-RU" sz="1800" dirty="0" smtClean="0">
                <a:latin typeface="+mj-lt"/>
                <a:cs typeface="Times New Roman" pitchFamily="18" charset="0"/>
              </a:rPr>
              <a:t>у </a:t>
            </a:r>
            <a:r>
              <a:rPr lang="ru-RU" sz="1800" dirty="0">
                <a:latin typeface="+mj-lt"/>
                <a:cs typeface="Times New Roman" pitchFamily="18" charset="0"/>
              </a:rPr>
              <a:t>8 </a:t>
            </a:r>
            <a:r>
              <a:rPr lang="ru-RU" sz="1800" dirty="0" err="1">
                <a:latin typeface="+mj-lt"/>
                <a:cs typeface="Times New Roman" pitchFamily="18" charset="0"/>
              </a:rPr>
              <a:t>класі</a:t>
            </a:r>
            <a:r>
              <a:rPr lang="ru-RU" sz="1800" dirty="0">
                <a:latin typeface="+mj-lt"/>
                <a:cs typeface="Times New Roman" pitchFamily="18" charset="0"/>
              </a:rPr>
              <a:t> – 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</a:t>
            </a:r>
            <a:r>
              <a:rPr lang="ru-RU" sz="18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години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800" dirty="0">
                <a:latin typeface="+mj-lt"/>
                <a:cs typeface="Times New Roman" pitchFamily="18" charset="0"/>
              </a:rPr>
              <a:t>на </a:t>
            </a:r>
            <a:r>
              <a:rPr lang="ru-RU" sz="1800" dirty="0" err="1">
                <a:latin typeface="+mj-lt"/>
                <a:cs typeface="Times New Roman" pitchFamily="18" charset="0"/>
              </a:rPr>
              <a:t>тиждень</a:t>
            </a:r>
            <a:r>
              <a:rPr lang="ru-RU" sz="1800" dirty="0">
                <a:latin typeface="+mj-lt"/>
                <a:cs typeface="Times New Roman" pitchFamily="18" charset="0"/>
              </a:rPr>
              <a:t>,</a:t>
            </a:r>
            <a:br>
              <a:rPr lang="ru-RU" sz="1800" dirty="0">
                <a:latin typeface="+mj-lt"/>
                <a:cs typeface="Times New Roman" pitchFamily="18" charset="0"/>
              </a:rPr>
            </a:br>
            <a:r>
              <a:rPr lang="ru-RU" sz="1800" dirty="0">
                <a:latin typeface="+mj-lt"/>
                <a:cs typeface="Times New Roman" pitchFamily="18" charset="0"/>
              </a:rPr>
              <a:t>у 9 </a:t>
            </a:r>
            <a:r>
              <a:rPr lang="ru-RU" sz="1800" dirty="0" err="1">
                <a:latin typeface="+mj-lt"/>
                <a:cs typeface="Times New Roman" pitchFamily="18" charset="0"/>
              </a:rPr>
              <a:t>класі</a:t>
            </a:r>
            <a:r>
              <a:rPr lang="ru-RU" sz="1800" dirty="0">
                <a:latin typeface="+mj-lt"/>
                <a:cs typeface="Times New Roman" pitchFamily="18" charset="0"/>
              </a:rPr>
              <a:t> – 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</a:t>
            </a:r>
            <a:r>
              <a:rPr lang="ru-RU" sz="18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години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800" dirty="0">
                <a:latin typeface="+mj-lt"/>
                <a:cs typeface="Times New Roman" pitchFamily="18" charset="0"/>
              </a:rPr>
              <a:t>на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тиждень</a:t>
            </a:r>
            <a:r>
              <a:rPr lang="ru-RU" sz="1800" dirty="0">
                <a:latin typeface="+mj-lt"/>
                <a:cs typeface="Times New Roman" pitchFamily="18" charset="0"/>
              </a:rPr>
              <a:t/>
            </a:r>
            <a:br>
              <a:rPr lang="ru-RU" sz="1800" dirty="0">
                <a:latin typeface="+mj-lt"/>
                <a:cs typeface="Times New Roman" pitchFamily="18" charset="0"/>
              </a:rPr>
            </a:br>
            <a:r>
              <a:rPr lang="ru-RU" sz="1800" dirty="0" err="1">
                <a:latin typeface="+mj-lt"/>
                <a:cs typeface="Times New Roman" pitchFamily="18" charset="0"/>
              </a:rPr>
              <a:t>Відповідно</a:t>
            </a:r>
            <a:r>
              <a:rPr lang="ru-RU" sz="1800" dirty="0">
                <a:latin typeface="+mj-lt"/>
                <a:cs typeface="Times New Roman" pitchFamily="18" charset="0"/>
              </a:rPr>
              <a:t> до </a:t>
            </a:r>
            <a:r>
              <a:rPr lang="ru-RU" sz="1800" dirty="0" err="1">
                <a:latin typeface="+mj-lt"/>
                <a:cs typeface="Times New Roman" pitchFamily="18" charset="0"/>
              </a:rPr>
              <a:t>Типової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освітньої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програми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закладів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загальної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середньої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освіти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en-US" sz="1800" dirty="0">
                <a:latin typeface="+mj-lt"/>
                <a:cs typeface="Times New Roman" pitchFamily="18" charset="0"/>
              </a:rPr>
              <a:t>II</a:t>
            </a:r>
            <a:r>
              <a:rPr lang="ru-RU" sz="1800" dirty="0">
                <a:latin typeface="+mj-lt"/>
                <a:cs typeface="Times New Roman" pitchFamily="18" charset="0"/>
              </a:rPr>
              <a:t>І </a:t>
            </a:r>
            <a:r>
              <a:rPr lang="ru-RU" sz="1800" dirty="0" err="1">
                <a:latin typeface="+mj-lt"/>
                <a:cs typeface="Times New Roman" pitchFamily="18" charset="0"/>
              </a:rPr>
              <a:t>ступеня</a:t>
            </a:r>
            <a:r>
              <a:rPr lang="ru-RU" sz="1800" dirty="0">
                <a:latin typeface="+mj-lt"/>
                <a:cs typeface="Times New Roman" pitchFamily="18" charset="0"/>
              </a:rPr>
              <a:t>, </a:t>
            </a:r>
            <a:r>
              <a:rPr lang="ru-RU" sz="1800" dirty="0" err="1">
                <a:latin typeface="+mj-lt"/>
                <a:cs typeface="Times New Roman" pitchFamily="18" charset="0"/>
              </a:rPr>
              <a:t>затвердженої</a:t>
            </a:r>
            <a:r>
              <a:rPr lang="ru-RU" sz="1800" dirty="0">
                <a:latin typeface="+mj-lt"/>
                <a:cs typeface="Times New Roman" pitchFamily="18" charset="0"/>
              </a:rPr>
              <a:t> наказом МОН </a:t>
            </a:r>
            <a:r>
              <a:rPr lang="ru-RU" sz="1800" dirty="0" err="1">
                <a:latin typeface="+mj-lt"/>
                <a:cs typeface="Times New Roman" pitchFamily="18" charset="0"/>
              </a:rPr>
              <a:t>України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від</a:t>
            </a:r>
            <a:r>
              <a:rPr lang="ru-RU" sz="1800" dirty="0">
                <a:latin typeface="+mj-lt"/>
                <a:cs typeface="Times New Roman" pitchFamily="18" charset="0"/>
              </a:rPr>
              <a:t> 20.04.2018 </a:t>
            </a:r>
            <a:r>
              <a:rPr lang="en-US" sz="1800" dirty="0">
                <a:latin typeface="+mj-lt"/>
                <a:cs typeface="Times New Roman" pitchFamily="18" charset="0"/>
              </a:rPr>
              <a:t>No 408,</a:t>
            </a:r>
            <a:r>
              <a:rPr lang="uk-UA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хімія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вивчається</a:t>
            </a:r>
            <a:r>
              <a:rPr lang="ru-RU" sz="1800" dirty="0" smtClean="0">
                <a:latin typeface="+mj-lt"/>
                <a:cs typeface="Times New Roman" pitchFamily="18" charset="0"/>
              </a:rPr>
              <a:t>:</a:t>
            </a:r>
            <a:r>
              <a:rPr lang="ru-RU" sz="1800" dirty="0">
                <a:latin typeface="+mj-lt"/>
                <a:cs typeface="Times New Roman" pitchFamily="18" charset="0"/>
              </a:rPr>
              <a:t/>
            </a:r>
            <a:br>
              <a:rPr lang="ru-RU" sz="1800" dirty="0">
                <a:latin typeface="+mj-lt"/>
                <a:cs typeface="Times New Roman" pitchFamily="18" charset="0"/>
              </a:rPr>
            </a:br>
            <a:r>
              <a:rPr lang="ru-RU" sz="1800" dirty="0">
                <a:latin typeface="+mj-lt"/>
                <a:cs typeface="Times New Roman" pitchFamily="18" charset="0"/>
              </a:rPr>
              <a:t>на </a:t>
            </a:r>
            <a:r>
              <a:rPr lang="ru-RU" sz="1800" dirty="0" err="1">
                <a:latin typeface="+mj-lt"/>
                <a:cs typeface="Times New Roman" pitchFamily="18" charset="0"/>
              </a:rPr>
              <a:t>рівні</a:t>
            </a:r>
            <a:r>
              <a:rPr lang="ru-RU" sz="1800" dirty="0">
                <a:latin typeface="+mj-lt"/>
                <a:cs typeface="Times New Roman" pitchFamily="18" charset="0"/>
              </a:rPr>
              <a:t> стандарту в 10 </a:t>
            </a:r>
            <a:r>
              <a:rPr lang="ru-RU" sz="1800" dirty="0" err="1">
                <a:latin typeface="+mj-lt"/>
                <a:cs typeface="Times New Roman" pitchFamily="18" charset="0"/>
              </a:rPr>
              <a:t>класі</a:t>
            </a:r>
            <a:r>
              <a:rPr lang="ru-RU" sz="1800" dirty="0">
                <a:latin typeface="+mj-lt"/>
                <a:cs typeface="Times New Roman" pitchFamily="18" charset="0"/>
              </a:rPr>
              <a:t> - 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1,5 </a:t>
            </a:r>
            <a:r>
              <a:rPr lang="ru-RU" sz="18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години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800" dirty="0">
                <a:latin typeface="+mj-lt"/>
                <a:cs typeface="Times New Roman" pitchFamily="18" charset="0"/>
              </a:rPr>
              <a:t>на </a:t>
            </a:r>
            <a:r>
              <a:rPr lang="ru-RU" sz="1800" dirty="0" err="1">
                <a:latin typeface="+mj-lt"/>
                <a:cs typeface="Times New Roman" pitchFamily="18" charset="0"/>
              </a:rPr>
              <a:t>тиждень</a:t>
            </a:r>
            <a:r>
              <a:rPr lang="ru-RU" sz="1800" dirty="0">
                <a:latin typeface="+mj-lt"/>
                <a:cs typeface="Times New Roman" pitchFamily="18" charset="0"/>
              </a:rPr>
              <a:t>;</a:t>
            </a:r>
            <a:br>
              <a:rPr lang="ru-RU" sz="1800" dirty="0">
                <a:latin typeface="+mj-lt"/>
                <a:cs typeface="Times New Roman" pitchFamily="18" charset="0"/>
              </a:rPr>
            </a:br>
            <a:r>
              <a:rPr lang="ru-RU" sz="1800" dirty="0">
                <a:latin typeface="+mj-lt"/>
                <a:cs typeface="Times New Roman" pitchFamily="18" charset="0"/>
              </a:rPr>
              <a:t>на </a:t>
            </a:r>
            <a:r>
              <a:rPr lang="ru-RU" sz="1800" dirty="0" err="1">
                <a:latin typeface="+mj-lt"/>
                <a:cs typeface="Times New Roman" pitchFamily="18" charset="0"/>
              </a:rPr>
              <a:t>профільному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рівні</a:t>
            </a:r>
            <a:r>
              <a:rPr lang="ru-RU" sz="1800" dirty="0">
                <a:latin typeface="+mj-lt"/>
                <a:cs typeface="Times New Roman" pitchFamily="18" charset="0"/>
              </a:rPr>
              <a:t> в 10 </a:t>
            </a:r>
            <a:r>
              <a:rPr lang="ru-RU" sz="1800" dirty="0" err="1">
                <a:latin typeface="+mj-lt"/>
                <a:cs typeface="Times New Roman" pitchFamily="18" charset="0"/>
              </a:rPr>
              <a:t>класі</a:t>
            </a:r>
            <a:r>
              <a:rPr lang="ru-RU" sz="1800" dirty="0">
                <a:latin typeface="+mj-lt"/>
                <a:cs typeface="Times New Roman" pitchFamily="18" charset="0"/>
              </a:rPr>
              <a:t> - 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4 годин </a:t>
            </a:r>
            <a:r>
              <a:rPr lang="ru-RU" sz="1800" dirty="0">
                <a:latin typeface="+mj-lt"/>
                <a:cs typeface="Times New Roman" pitchFamily="18" charset="0"/>
              </a:rPr>
              <a:t>на </a:t>
            </a:r>
            <a:r>
              <a:rPr lang="ru-RU" sz="1800" dirty="0" err="1">
                <a:latin typeface="+mj-lt"/>
                <a:cs typeface="Times New Roman" pitchFamily="18" charset="0"/>
              </a:rPr>
              <a:t>тиждень</a:t>
            </a:r>
            <a:r>
              <a:rPr lang="ru-RU" sz="1800" dirty="0">
                <a:latin typeface="+mj-lt"/>
                <a:cs typeface="Times New Roman" pitchFamily="18" charset="0"/>
              </a:rPr>
              <a:t>.</a:t>
            </a:r>
            <a:br>
              <a:rPr lang="ru-RU" sz="1800" dirty="0">
                <a:latin typeface="+mj-lt"/>
                <a:cs typeface="Times New Roman" pitchFamily="18" charset="0"/>
              </a:rPr>
            </a:br>
            <a:r>
              <a:rPr lang="ru-RU" sz="1800" dirty="0">
                <a:latin typeface="+mj-lt"/>
                <a:cs typeface="Times New Roman" pitchFamily="18" charset="0"/>
              </a:rPr>
              <a:t>на </a:t>
            </a:r>
            <a:r>
              <a:rPr lang="ru-RU" sz="1800" dirty="0" err="1">
                <a:latin typeface="+mj-lt"/>
                <a:cs typeface="Times New Roman" pitchFamily="18" charset="0"/>
              </a:rPr>
              <a:t>рівні</a:t>
            </a:r>
            <a:r>
              <a:rPr lang="ru-RU" sz="1800" dirty="0">
                <a:latin typeface="+mj-lt"/>
                <a:cs typeface="Times New Roman" pitchFamily="18" charset="0"/>
              </a:rPr>
              <a:t> стандарту в 11 </a:t>
            </a:r>
            <a:r>
              <a:rPr lang="ru-RU" sz="1800" dirty="0" err="1">
                <a:latin typeface="+mj-lt"/>
                <a:cs typeface="Times New Roman" pitchFamily="18" charset="0"/>
              </a:rPr>
              <a:t>класі</a:t>
            </a:r>
            <a:r>
              <a:rPr lang="ru-RU" sz="1800" dirty="0">
                <a:latin typeface="+mj-lt"/>
                <a:cs typeface="Times New Roman" pitchFamily="18" charset="0"/>
              </a:rPr>
              <a:t> - 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</a:t>
            </a:r>
            <a:r>
              <a:rPr lang="ru-RU" sz="18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години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800" dirty="0">
                <a:latin typeface="+mj-lt"/>
                <a:cs typeface="Times New Roman" pitchFamily="18" charset="0"/>
              </a:rPr>
              <a:t>на </a:t>
            </a:r>
            <a:r>
              <a:rPr lang="ru-RU" sz="1800" dirty="0" err="1">
                <a:latin typeface="+mj-lt"/>
                <a:cs typeface="Times New Roman" pitchFamily="18" charset="0"/>
              </a:rPr>
              <a:t>тиждень</a:t>
            </a:r>
            <a:r>
              <a:rPr lang="ru-RU" sz="1800" dirty="0">
                <a:latin typeface="+mj-lt"/>
                <a:cs typeface="Times New Roman" pitchFamily="18" charset="0"/>
              </a:rPr>
              <a:t>;</a:t>
            </a:r>
            <a:br>
              <a:rPr lang="ru-RU" sz="1800" dirty="0">
                <a:latin typeface="+mj-lt"/>
                <a:cs typeface="Times New Roman" pitchFamily="18" charset="0"/>
              </a:rPr>
            </a:br>
            <a:r>
              <a:rPr lang="ru-RU" sz="1800" dirty="0" err="1">
                <a:latin typeface="+mj-lt"/>
                <a:cs typeface="Times New Roman" pitchFamily="18" charset="0"/>
              </a:rPr>
              <a:t>на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профільному</a:t>
            </a:r>
            <a:r>
              <a:rPr lang="ru-RU" sz="1800" dirty="0">
                <a:latin typeface="+mj-lt"/>
                <a:cs typeface="Times New Roman" pitchFamily="18" charset="0"/>
              </a:rPr>
              <a:t> </a:t>
            </a:r>
            <a:r>
              <a:rPr lang="ru-RU" sz="1800" dirty="0" err="1">
                <a:latin typeface="+mj-lt"/>
                <a:cs typeface="Times New Roman" pitchFamily="18" charset="0"/>
              </a:rPr>
              <a:t>рівні</a:t>
            </a:r>
            <a:r>
              <a:rPr lang="ru-RU" sz="1800" dirty="0">
                <a:latin typeface="+mj-lt"/>
                <a:cs typeface="Times New Roman" pitchFamily="18" charset="0"/>
              </a:rPr>
              <a:t> в 11 </a:t>
            </a:r>
            <a:r>
              <a:rPr lang="ru-RU" sz="1800" dirty="0" err="1">
                <a:latin typeface="+mj-lt"/>
                <a:cs typeface="Times New Roman" pitchFamily="18" charset="0"/>
              </a:rPr>
              <a:t>класі</a:t>
            </a:r>
            <a:r>
              <a:rPr lang="ru-RU" sz="1800" dirty="0">
                <a:latin typeface="+mj-lt"/>
                <a:cs typeface="Times New Roman" pitchFamily="18" charset="0"/>
              </a:rPr>
              <a:t> - 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6 годин </a:t>
            </a:r>
            <a:r>
              <a:rPr lang="ru-RU" sz="1800" dirty="0">
                <a:latin typeface="+mj-lt"/>
                <a:cs typeface="Times New Roman" pitchFamily="18" charset="0"/>
              </a:rPr>
              <a:t>на </a:t>
            </a:r>
            <a:r>
              <a:rPr lang="ru-RU" sz="1800" dirty="0" err="1">
                <a:latin typeface="+mj-lt"/>
                <a:cs typeface="Times New Roman" pitchFamily="18" charset="0"/>
              </a:rPr>
              <a:t>тиждень</a:t>
            </a:r>
            <a:r>
              <a:rPr lang="ru-RU" sz="1800" dirty="0">
                <a:latin typeface="+mj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97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78678" y="6134201"/>
            <a:ext cx="12430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8" dirty="0">
                <a:latin typeface="Arial MT"/>
                <a:cs typeface="Arial MT"/>
              </a:rPr>
              <a:t>36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4200" y="89238"/>
            <a:ext cx="855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Професійна діяльність вчителя включає багато різноманітних функцій. А через реалії війни функціонал роботи ще більш розширився. Які нюанси організації освітнього процесу варто врахувати педагогам, чому слід приділити окрему увагу?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030" y="1346336"/>
            <a:ext cx="849495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srgbClr val="00B050"/>
                </a:solidFill>
              </a:rPr>
              <a:t>Реалізація Держстандарту</a:t>
            </a:r>
          </a:p>
          <a:p>
            <a:pPr algn="just"/>
            <a:r>
              <a:rPr lang="ru-RU" sz="2000" dirty="0" err="1"/>
              <a:t>Ефективність</a:t>
            </a:r>
            <a:r>
              <a:rPr lang="ru-RU" sz="2000" dirty="0"/>
              <a:t> </a:t>
            </a:r>
            <a:r>
              <a:rPr lang="ru-RU" sz="2000" dirty="0" err="1"/>
              <a:t>впровадження</a:t>
            </a:r>
            <a:r>
              <a:rPr lang="ru-RU" sz="2000" dirty="0"/>
              <a:t> Державного стандарту </a:t>
            </a:r>
            <a:r>
              <a:rPr lang="ru-RU" sz="2000" dirty="0" err="1"/>
              <a:t>базової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</a:p>
          <a:p>
            <a:pPr algn="just"/>
            <a:r>
              <a:rPr lang="ru-RU" sz="2000" dirty="0" err="1"/>
              <a:t>світи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ґрунтовного</a:t>
            </a:r>
            <a:r>
              <a:rPr lang="ru-RU" sz="2000" dirty="0"/>
              <a:t> </a:t>
            </a:r>
            <a:r>
              <a:rPr lang="ru-RU" sz="2000" dirty="0" err="1"/>
              <a:t>опрацювання</a:t>
            </a:r>
            <a:r>
              <a:rPr lang="ru-RU" sz="2000" dirty="0"/>
              <a:t> </a:t>
            </a:r>
            <a:r>
              <a:rPr lang="ru-RU" sz="2000" dirty="0" err="1"/>
              <a:t>нормативних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 </a:t>
            </a:r>
          </a:p>
          <a:p>
            <a:pPr algn="just"/>
            <a:r>
              <a:rPr lang="ru-RU" sz="2000" dirty="0"/>
              <a:t>та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дієвих</a:t>
            </a:r>
            <a:r>
              <a:rPr lang="ru-RU" sz="2000" dirty="0"/>
              <a:t> </a:t>
            </a:r>
            <a:r>
              <a:rPr lang="ru-RU" sz="2000" dirty="0" err="1"/>
              <a:t>практичних</a:t>
            </a:r>
            <a:r>
              <a:rPr lang="ru-RU" sz="2000" dirty="0"/>
              <a:t> </a:t>
            </a:r>
            <a:r>
              <a:rPr lang="ru-RU" sz="2000" dirty="0" err="1"/>
              <a:t>прийомів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мотивуватимуть</a:t>
            </a:r>
            <a:r>
              <a:rPr lang="ru-RU" sz="2000" dirty="0"/>
              <a:t> </a:t>
            </a:r>
            <a:r>
              <a:rPr lang="ru-RU" sz="2000" dirty="0" err="1"/>
              <a:t>школярів</a:t>
            </a:r>
            <a:r>
              <a:rPr lang="ru-RU" sz="2000" dirty="0"/>
              <a:t> </a:t>
            </a:r>
          </a:p>
          <a:p>
            <a:pPr algn="just"/>
            <a:r>
              <a:rPr lang="ru-RU" sz="2000" dirty="0"/>
              <a:t>до </a:t>
            </a:r>
            <a:r>
              <a:rPr lang="ru-RU" sz="2000" dirty="0" err="1"/>
              <a:t>навчання</a:t>
            </a:r>
            <a:r>
              <a:rPr lang="ru-RU" sz="2000" dirty="0"/>
              <a:t>. 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0178" y="2977552"/>
            <a:ext cx="78980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00B050"/>
                </a:solidFill>
              </a:rPr>
              <a:t>Виконання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освітньої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програми</a:t>
            </a:r>
            <a:r>
              <a:rPr lang="ru-RU" sz="2000" b="1" dirty="0" smtClean="0">
                <a:solidFill>
                  <a:srgbClr val="00B050"/>
                </a:solidFill>
              </a:rPr>
              <a:t> закладу </a:t>
            </a:r>
            <a:r>
              <a:rPr lang="ru-RU" sz="2000" b="1" dirty="0" err="1" smtClean="0">
                <a:solidFill>
                  <a:srgbClr val="00B050"/>
                </a:solidFill>
              </a:rPr>
              <a:t>освіти</a:t>
            </a:r>
            <a:endParaRPr lang="ru-RU" sz="2000" b="1" dirty="0">
              <a:solidFill>
                <a:srgbClr val="00B050"/>
              </a:solidFill>
            </a:endParaRPr>
          </a:p>
          <a:p>
            <a:pPr algn="just"/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smtClean="0"/>
              <a:t>2024/2025 </a:t>
            </a:r>
            <a:r>
              <a:rPr lang="ru-RU" sz="2000" dirty="0" err="1"/>
              <a:t>навчального</a:t>
            </a:r>
            <a:r>
              <a:rPr lang="ru-RU" sz="2000" dirty="0"/>
              <a:t> року </a:t>
            </a:r>
            <a:r>
              <a:rPr lang="ru-RU" sz="2000" dirty="0" smtClean="0"/>
              <a:t>7-ті </a:t>
            </a:r>
            <a:r>
              <a:rPr lang="ru-RU" sz="2000" dirty="0" err="1"/>
              <a:t>класи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працюватимуть</a:t>
            </a:r>
            <a:r>
              <a:rPr lang="ru-RU" sz="2000" dirty="0"/>
              <a:t> за новою Типовою </a:t>
            </a:r>
            <a:r>
              <a:rPr lang="ru-RU" sz="2000" dirty="0" err="1"/>
              <a:t>освітньою</a:t>
            </a:r>
            <a:r>
              <a:rPr lang="ru-RU" sz="2000" dirty="0"/>
              <a:t> </a:t>
            </a:r>
            <a:r>
              <a:rPr lang="ru-RU" sz="2000" dirty="0" err="1"/>
              <a:t>програмою</a:t>
            </a:r>
            <a:r>
              <a:rPr lang="ru-RU" sz="2000" dirty="0"/>
              <a:t>. </a:t>
            </a:r>
            <a:r>
              <a:rPr lang="ru-RU" sz="2000" dirty="0" err="1"/>
              <a:t>Цим</a:t>
            </a:r>
            <a:r>
              <a:rPr lang="ru-RU" sz="2000" dirty="0"/>
              <a:t> документом </a:t>
            </a:r>
            <a:r>
              <a:rPr lang="ru-RU" sz="2000" dirty="0" err="1"/>
              <a:t>окреслено</a:t>
            </a:r>
            <a:r>
              <a:rPr lang="ru-RU" sz="2000" dirty="0"/>
              <a:t> </a:t>
            </a:r>
            <a:r>
              <a:rPr lang="ru-RU" sz="2000" dirty="0" err="1"/>
              <a:t>обов’язкові</a:t>
            </a:r>
            <a:r>
              <a:rPr lang="ru-RU" sz="2000" dirty="0"/>
              <a:t> та </a:t>
            </a:r>
            <a:r>
              <a:rPr lang="ru-RU" sz="2000" dirty="0" err="1"/>
              <a:t>рекомендовані</a:t>
            </a:r>
            <a:r>
              <a:rPr lang="ru-RU" sz="2000" dirty="0"/>
              <a:t> </a:t>
            </a:r>
            <a:r>
              <a:rPr lang="ru-RU" sz="2000" dirty="0" err="1"/>
              <a:t>підходи</a:t>
            </a:r>
            <a:r>
              <a:rPr lang="ru-RU" sz="2000" dirty="0"/>
              <a:t> до </a:t>
            </a:r>
            <a:r>
              <a:rPr lang="ru-RU" sz="2000" dirty="0" err="1"/>
              <a:t>розроблення</a:t>
            </a:r>
            <a:r>
              <a:rPr lang="ru-RU" sz="2000" dirty="0"/>
              <a:t> та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шкільних</a:t>
            </a:r>
            <a:r>
              <a:rPr lang="ru-RU" sz="2000" dirty="0"/>
              <a:t> </a:t>
            </a:r>
            <a:r>
              <a:rPr lang="ru-RU" sz="2000" dirty="0" err="1"/>
              <a:t>освітніх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, сформовано </a:t>
            </a:r>
            <a:r>
              <a:rPr lang="ru-RU" sz="2000" dirty="0" err="1"/>
              <a:t>варіанти</a:t>
            </a:r>
            <a:r>
              <a:rPr lang="ru-RU" sz="2000" dirty="0"/>
              <a:t> </a:t>
            </a:r>
            <a:r>
              <a:rPr lang="ru-RU" sz="2000" dirty="0" err="1"/>
              <a:t>типових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планів</a:t>
            </a:r>
            <a:r>
              <a:rPr lang="ru-RU" sz="2000" dirty="0"/>
              <a:t> та </a:t>
            </a:r>
            <a:r>
              <a:rPr lang="ru-RU" sz="2000" dirty="0" err="1"/>
              <a:t>затверджено</a:t>
            </a:r>
            <a:r>
              <a:rPr lang="ru-RU" sz="2000" dirty="0"/>
              <a:t> </a:t>
            </a:r>
            <a:r>
              <a:rPr lang="ru-RU" sz="2000" dirty="0" err="1"/>
              <a:t>перелік</a:t>
            </a:r>
            <a:r>
              <a:rPr lang="ru-RU" sz="2000" dirty="0"/>
              <a:t> </a:t>
            </a:r>
            <a:r>
              <a:rPr lang="ru-RU" sz="2000" dirty="0" err="1"/>
              <a:t>модельних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. 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80603" y="5224321"/>
            <a:ext cx="753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00B050"/>
                </a:solidFill>
              </a:rPr>
              <a:t>Планування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роботи</a:t>
            </a:r>
            <a:r>
              <a:rPr lang="ru-RU" sz="2000" b="1" dirty="0" smtClean="0">
                <a:solidFill>
                  <a:srgbClr val="00B050"/>
                </a:solidFill>
              </a:rPr>
              <a:t> з </a:t>
            </a:r>
            <a:r>
              <a:rPr lang="ru-RU" sz="2000" b="1" dirty="0" err="1" smtClean="0">
                <a:solidFill>
                  <a:srgbClr val="00B050"/>
                </a:solidFill>
              </a:rPr>
              <a:t>врахуванням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освітніх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втрат</a:t>
            </a:r>
            <a:endParaRPr lang="ru-RU" sz="2000" b="1" dirty="0">
              <a:solidFill>
                <a:srgbClr val="00B050"/>
              </a:solidFill>
            </a:endParaRPr>
          </a:p>
          <a:p>
            <a:pPr algn="just"/>
            <a:r>
              <a:rPr lang="ru-RU" sz="2000" dirty="0" err="1"/>
              <a:t>Яким</a:t>
            </a:r>
            <a:r>
              <a:rPr lang="ru-RU" sz="2000" dirty="0"/>
              <a:t> буде формат </a:t>
            </a:r>
            <a:r>
              <a:rPr lang="ru-RU" sz="2000" dirty="0" err="1"/>
              <a:t>навчання</a:t>
            </a:r>
            <a:r>
              <a:rPr lang="ru-RU" sz="2000" dirty="0"/>
              <a:t> у новому </a:t>
            </a:r>
            <a:r>
              <a:rPr lang="ru-RU" sz="2000" dirty="0" err="1"/>
              <a:t>навчальному</a:t>
            </a:r>
            <a:r>
              <a:rPr lang="ru-RU" sz="2000" dirty="0"/>
              <a:t> </a:t>
            </a:r>
            <a:r>
              <a:rPr lang="ru-RU" sz="2000" dirty="0" err="1"/>
              <a:t>році</a:t>
            </a:r>
            <a:r>
              <a:rPr lang="ru-RU" sz="2000" dirty="0"/>
              <a:t>? </a:t>
            </a:r>
            <a:r>
              <a:rPr lang="ru-RU" sz="2000" dirty="0" err="1"/>
              <a:t>Дистанційним</a:t>
            </a:r>
            <a:r>
              <a:rPr lang="ru-RU" sz="2000" dirty="0"/>
              <a:t>, </a:t>
            </a:r>
            <a:r>
              <a:rPr lang="ru-RU" sz="2000" dirty="0" err="1"/>
              <a:t>змішаним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очним</a:t>
            </a:r>
            <a:r>
              <a:rPr lang="ru-RU" sz="2000" dirty="0"/>
              <a:t>? Все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безпекової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99683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1265</Words>
  <Application>Microsoft Office PowerPoint</Application>
  <PresentationFormat>Экран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DSI</cp:lastModifiedBy>
  <cp:revision>138</cp:revision>
  <dcterms:created xsi:type="dcterms:W3CDTF">2016-11-18T14:12:19Z</dcterms:created>
  <dcterms:modified xsi:type="dcterms:W3CDTF">2024-08-20T18:54:05Z</dcterms:modified>
</cp:coreProperties>
</file>